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theme/themeOverride8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1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701" r:id="rId3"/>
  </p:sldMasterIdLst>
  <p:notesMasterIdLst>
    <p:notesMasterId r:id="rId125"/>
  </p:notesMasterIdLst>
  <p:handoutMasterIdLst>
    <p:handoutMasterId r:id="rId126"/>
  </p:handoutMasterIdLst>
  <p:sldIdLst>
    <p:sldId id="488" r:id="rId4"/>
    <p:sldId id="538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54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96" r:id="rId54"/>
    <p:sldId id="597" r:id="rId55"/>
    <p:sldId id="598" r:id="rId56"/>
    <p:sldId id="599" r:id="rId57"/>
    <p:sldId id="600" r:id="rId58"/>
    <p:sldId id="602" r:id="rId59"/>
    <p:sldId id="603" r:id="rId60"/>
    <p:sldId id="604" r:id="rId61"/>
    <p:sldId id="606" r:id="rId62"/>
    <p:sldId id="607" r:id="rId63"/>
    <p:sldId id="608" r:id="rId64"/>
    <p:sldId id="610" r:id="rId65"/>
    <p:sldId id="611" r:id="rId66"/>
    <p:sldId id="613" r:id="rId67"/>
    <p:sldId id="614" r:id="rId68"/>
    <p:sldId id="615" r:id="rId69"/>
    <p:sldId id="616" r:id="rId70"/>
    <p:sldId id="620" r:id="rId71"/>
    <p:sldId id="622" r:id="rId72"/>
    <p:sldId id="623" r:id="rId73"/>
    <p:sldId id="624" r:id="rId74"/>
    <p:sldId id="627" r:id="rId75"/>
    <p:sldId id="628" r:id="rId76"/>
    <p:sldId id="629" r:id="rId77"/>
    <p:sldId id="630" r:id="rId78"/>
    <p:sldId id="631" r:id="rId79"/>
    <p:sldId id="632" r:id="rId80"/>
    <p:sldId id="633" r:id="rId81"/>
    <p:sldId id="634" r:id="rId82"/>
    <p:sldId id="635" r:id="rId83"/>
    <p:sldId id="636" r:id="rId84"/>
    <p:sldId id="637" r:id="rId85"/>
    <p:sldId id="638" r:id="rId86"/>
    <p:sldId id="639" r:id="rId87"/>
    <p:sldId id="640" r:id="rId88"/>
    <p:sldId id="641" r:id="rId89"/>
    <p:sldId id="642" r:id="rId90"/>
    <p:sldId id="643" r:id="rId91"/>
    <p:sldId id="644" r:id="rId92"/>
    <p:sldId id="645" r:id="rId93"/>
    <p:sldId id="646" r:id="rId94"/>
    <p:sldId id="647" r:id="rId95"/>
    <p:sldId id="648" r:id="rId96"/>
    <p:sldId id="649" r:id="rId97"/>
    <p:sldId id="650" r:id="rId98"/>
    <p:sldId id="651" r:id="rId99"/>
    <p:sldId id="652" r:id="rId100"/>
    <p:sldId id="655" r:id="rId101"/>
    <p:sldId id="656" r:id="rId102"/>
    <p:sldId id="661" r:id="rId103"/>
    <p:sldId id="662" r:id="rId104"/>
    <p:sldId id="663" r:id="rId105"/>
    <p:sldId id="664" r:id="rId106"/>
    <p:sldId id="665" r:id="rId107"/>
    <p:sldId id="666" r:id="rId108"/>
    <p:sldId id="667" r:id="rId109"/>
    <p:sldId id="668" r:id="rId110"/>
    <p:sldId id="669" r:id="rId111"/>
    <p:sldId id="670" r:id="rId112"/>
    <p:sldId id="672" r:id="rId113"/>
    <p:sldId id="673" r:id="rId114"/>
    <p:sldId id="674" r:id="rId115"/>
    <p:sldId id="675" r:id="rId116"/>
    <p:sldId id="676" r:id="rId117"/>
    <p:sldId id="677" r:id="rId118"/>
    <p:sldId id="678" r:id="rId119"/>
    <p:sldId id="679" r:id="rId120"/>
    <p:sldId id="680" r:id="rId121"/>
    <p:sldId id="681" r:id="rId122"/>
    <p:sldId id="682" r:id="rId123"/>
    <p:sldId id="654" r:id="rId124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FF"/>
    <a:srgbClr val="006600"/>
    <a:srgbClr val="960000"/>
    <a:srgbClr val="2A55D6"/>
    <a:srgbClr val="009900"/>
    <a:srgbClr val="993300"/>
    <a:srgbClr val="649A6D"/>
    <a:srgbClr val="6ACE52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651DC-84FC-4980-94D2-FA7019DD6B51}" v="1" dt="2020-10-08T15:40:39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6535" autoAdjust="0"/>
  </p:normalViewPr>
  <p:slideViewPr>
    <p:cSldViewPr>
      <p:cViewPr varScale="1">
        <p:scale>
          <a:sx n="111" d="100"/>
          <a:sy n="111" d="100"/>
        </p:scale>
        <p:origin x="118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microsoft.com/office/2015/10/relationships/revisionInfo" Target="revisionInfo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pdl-retreat-talk\sheets\memfrac-apps.csv" TargetMode="External"/><Relationship Id="rId1" Type="http://schemas.openxmlformats.org/officeDocument/2006/relationships/themeOverride" Target="../theme/themeOverride7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pdl-retreat-talk\sheets\perf-energy.csv" TargetMode="External"/><Relationship Id="rId1" Type="http://schemas.openxmlformats.org/officeDocument/2006/relationships/themeOverride" Target="../theme/themeOverrid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cgma-throughput-lo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bitma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bitweavi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shared\ppts\speaking-skills\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shared\ppts\speaking-skills\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kevincha\projects\writeups\thesis\slides\latency_trend_talk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micro-2013\sheets\latency-energy.xlsx" TargetMode="External"/><Relationship Id="rId1" Type="http://schemas.openxmlformats.org/officeDocument/2006/relationships/themeOverride" Target="../theme/themeOverride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micro-2013\sheets\latency-energy.xlsx" TargetMode="External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206448458648597E-2"/>
          <c:y val="0.11259675138445401"/>
          <c:w val="0.91081969533220097"/>
          <c:h val="0.42902848960544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Sheet6!$Q$3</c:f>
              <c:strCache>
                <c:ptCount val="1"/>
                <c:pt idx="0">
                  <c:v>Single 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Sheet6!$Q$4:$Q$16</c:f>
              <c:numCache>
                <c:formatCode>General</c:formatCode>
                <c:ptCount val="13"/>
                <c:pt idx="0">
                  <c:v>6.6390040999999997E-2</c:v>
                </c:pt>
                <c:pt idx="1">
                  <c:v>0.10482180300000001</c:v>
                </c:pt>
                <c:pt idx="2">
                  <c:v>9.4575800000000002E-2</c:v>
                </c:pt>
                <c:pt idx="3">
                  <c:v>0.131578947</c:v>
                </c:pt>
                <c:pt idx="4">
                  <c:v>0.13834586500000001</c:v>
                </c:pt>
                <c:pt idx="5">
                  <c:v>0.14399999999999999</c:v>
                </c:pt>
                <c:pt idx="6">
                  <c:v>0.124633431</c:v>
                </c:pt>
                <c:pt idx="7">
                  <c:v>1.8974285E-2</c:v>
                </c:pt>
                <c:pt idx="8">
                  <c:v>0.18400359899999999</c:v>
                </c:pt>
                <c:pt idx="10">
                  <c:v>1.386388E-2</c:v>
                </c:pt>
                <c:pt idx="11">
                  <c:v>6.6838352000000004E-2</c:v>
                </c:pt>
                <c:pt idx="12">
                  <c:v>5.008843795423E-2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E-4E22-A9CB-B748CA2D5679}"/>
            </c:ext>
          </c:extLst>
        </c:ser>
        <c:ser>
          <c:idx val="1"/>
          <c:order val="1"/>
          <c:tx>
            <c:strRef>
              <c:f>Sheet6!$R$3</c:f>
              <c:strCache>
                <c:ptCount val="1"/>
                <c:pt idx="0">
                  <c:v>Multi Core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Sheet6!$R$4:$R$16</c:f>
              <c:numCache>
                <c:formatCode>General</c:formatCode>
                <c:ptCount val="13"/>
                <c:pt idx="0">
                  <c:v>0.15437788</c:v>
                </c:pt>
                <c:pt idx="1">
                  <c:v>0.123046875</c:v>
                </c:pt>
                <c:pt idx="2">
                  <c:v>0.145584726</c:v>
                </c:pt>
                <c:pt idx="3">
                  <c:v>0.13499043999999999</c:v>
                </c:pt>
                <c:pt idx="4">
                  <c:v>0.15580633399999999</c:v>
                </c:pt>
                <c:pt idx="5">
                  <c:v>0.15722924699999999</c:v>
                </c:pt>
                <c:pt idx="6">
                  <c:v>0.20029400999999999</c:v>
                </c:pt>
                <c:pt idx="7">
                  <c:v>0.14045163299999999</c:v>
                </c:pt>
                <c:pt idx="8">
                  <c:v>0.185781059</c:v>
                </c:pt>
                <c:pt idx="10">
                  <c:v>2.9225210000000001E-2</c:v>
                </c:pt>
                <c:pt idx="11">
                  <c:v>0.14039183699999999</c:v>
                </c:pt>
                <c:pt idx="12">
                  <c:v>0.10517875914618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AE-4E22-A9CB-B748CA2D5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9543504"/>
        <c:axId val="249543896"/>
      </c:barChart>
      <c:catAx>
        <c:axId val="24954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43896"/>
        <c:crosses val="autoZero"/>
        <c:auto val="1"/>
        <c:lblAlgn val="ctr"/>
        <c:lblOffset val="100"/>
        <c:noMultiLvlLbl val="0"/>
      </c:catAx>
      <c:valAx>
        <c:axId val="2495438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lg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4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7382185334941196E-2"/>
          <c:y val="8.6303606921675796E-2"/>
          <c:w val="0.45108131753801001"/>
          <c:h val="0.14619332259873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632006354506201"/>
          <c:y val="0.17359212684527101"/>
          <c:w val="0.85385370549901196"/>
          <c:h val="0.702226477021781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'memfrac-apps'!$B$1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rgbClr val="262626">
                <a:lumMod val="75000"/>
                <a:lumOff val="25000"/>
              </a:srgbClr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'memfrac-apps'!$B$2:$B$7</c:f>
              <c:numCache>
                <c:formatCode>General</c:formatCode>
                <c:ptCount val="6"/>
                <c:pt idx="0">
                  <c:v>0.273936701</c:v>
                </c:pt>
                <c:pt idx="1">
                  <c:v>0.34894197100000002</c:v>
                </c:pt>
                <c:pt idx="2">
                  <c:v>5.4305079999999999E-2</c:v>
                </c:pt>
                <c:pt idx="3">
                  <c:v>0.45435130499999998</c:v>
                </c:pt>
                <c:pt idx="4">
                  <c:v>0.43893370100000001</c:v>
                </c:pt>
                <c:pt idx="5">
                  <c:v>9.9544654999999996E-2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6-43E9-A3AB-9B46578FFF20}"/>
            </c:ext>
          </c:extLst>
        </c:ser>
        <c:ser>
          <c:idx val="1"/>
          <c:order val="1"/>
          <c:tx>
            <c:strRef>
              <c:f>'memfrac-apps'!$C$1</c:f>
              <c:strCache>
                <c:ptCount val="1"/>
                <c:pt idx="0">
                  <c:v>Write</c:v>
                </c:pt>
              </c:strCache>
            </c:strRef>
          </c:tx>
          <c:spPr>
            <a:solidFill>
              <a:srgbClr val="262626">
                <a:lumMod val="50000"/>
                <a:lumOff val="50000"/>
              </a:srgbClr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'memfrac-apps'!$C$2:$C$7</c:f>
              <c:numCache>
                <c:formatCode>General</c:formatCode>
                <c:ptCount val="6"/>
                <c:pt idx="0">
                  <c:v>0.27185014200000002</c:v>
                </c:pt>
                <c:pt idx="1">
                  <c:v>0.33216862699999999</c:v>
                </c:pt>
                <c:pt idx="2">
                  <c:v>0.322792623</c:v>
                </c:pt>
                <c:pt idx="3">
                  <c:v>0.45420634100000001</c:v>
                </c:pt>
                <c:pt idx="4">
                  <c:v>0.43768948600000002</c:v>
                </c:pt>
                <c:pt idx="5">
                  <c:v>8.97559990000001E-2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6-43E9-A3AB-9B46578FFF20}"/>
            </c:ext>
          </c:extLst>
        </c:ser>
        <c:ser>
          <c:idx val="2"/>
          <c:order val="2"/>
          <c:tx>
            <c:strRef>
              <c:f>'memfrac-apps'!$D$1</c:f>
              <c:strCache>
                <c:ptCount val="1"/>
                <c:pt idx="0">
                  <c:v>Copy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'memfrac-apps'!$D$2:$D$7</c:f>
              <c:numCache>
                <c:formatCode>General</c:formatCode>
                <c:ptCount val="6"/>
                <c:pt idx="0">
                  <c:v>0.21550672300000001</c:v>
                </c:pt>
                <c:pt idx="1">
                  <c:v>0</c:v>
                </c:pt>
                <c:pt idx="2">
                  <c:v>0.61578032000000005</c:v>
                </c:pt>
                <c:pt idx="3">
                  <c:v>0</c:v>
                </c:pt>
                <c:pt idx="4">
                  <c:v>0</c:v>
                </c:pt>
                <c:pt idx="5">
                  <c:v>0.420163116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76-43E9-A3AB-9B46578FFF20}"/>
            </c:ext>
          </c:extLst>
        </c:ser>
        <c:ser>
          <c:idx val="3"/>
          <c:order val="3"/>
          <c:tx>
            <c:strRef>
              <c:f>'memfrac-apps'!$E$1</c:f>
              <c:strCache>
                <c:ptCount val="1"/>
                <c:pt idx="0">
                  <c:v>Zero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'memfrac-apps'!$E$2:$E$7</c:f>
              <c:numCache>
                <c:formatCode>General</c:formatCode>
                <c:ptCount val="6"/>
                <c:pt idx="0">
                  <c:v>0.238706434</c:v>
                </c:pt>
                <c:pt idx="1">
                  <c:v>0.31888940300000002</c:v>
                </c:pt>
                <c:pt idx="2">
                  <c:v>7.1219780000000002E-3</c:v>
                </c:pt>
                <c:pt idx="3">
                  <c:v>9.1442354000000003E-2</c:v>
                </c:pt>
                <c:pt idx="4">
                  <c:v>0.123376814</c:v>
                </c:pt>
                <c:pt idx="5">
                  <c:v>0.39053622999999998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76-43E9-A3AB-9B46578FF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2834440"/>
        <c:axId val="2142837560"/>
      </c:barChart>
      <c:catAx>
        <c:axId val="2142834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42837560"/>
        <c:crosses val="autoZero"/>
        <c:auto val="1"/>
        <c:lblAlgn val="ctr"/>
        <c:lblOffset val="100"/>
        <c:noMultiLvlLbl val="0"/>
      </c:catAx>
      <c:valAx>
        <c:axId val="2142837560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Fraction of Memory Traffic</a:t>
                </a:r>
              </a:p>
            </c:rich>
          </c:tx>
          <c:layout>
            <c:manualLayout>
              <c:xMode val="edge"/>
              <c:yMode val="edge"/>
              <c:x val="7.7777784582483498E-3"/>
              <c:y val="0.1844940165312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42834440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15317379467902101"/>
          <c:y val="3.7483742961209703E-2"/>
          <c:w val="0.77868896341820604"/>
          <c:h val="9.4128025663459305E-2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8294669145682"/>
          <c:y val="5.0925925925925902E-2"/>
          <c:w val="0.82965675159486296"/>
          <c:h val="0.81464601106221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'perf-energy'!$B$1</c:f>
              <c:strCache>
                <c:ptCount val="1"/>
                <c:pt idx="0">
                  <c:v>IPC Improvement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'perf-energy'!$A$2:$A$7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'perf-energy'!$B$2:$B$7</c:f>
              <c:numCache>
                <c:formatCode>General</c:formatCode>
                <c:ptCount val="6"/>
                <c:pt idx="0">
                  <c:v>15</c:v>
                </c:pt>
                <c:pt idx="1">
                  <c:v>9</c:v>
                </c:pt>
                <c:pt idx="2">
                  <c:v>43</c:v>
                </c:pt>
                <c:pt idx="3">
                  <c:v>4</c:v>
                </c:pt>
                <c:pt idx="4">
                  <c:v>4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4-460D-B19A-4F6281BBCC56}"/>
            </c:ext>
          </c:extLst>
        </c:ser>
        <c:ser>
          <c:idx val="1"/>
          <c:order val="1"/>
          <c:tx>
            <c:strRef>
              <c:f>'perf-energy'!$C$1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</c:spPr>
          <c:invertIfNegative val="0"/>
          <c:cat>
            <c:strRef>
              <c:f>'perf-energy'!$A$2:$A$7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'perf-energy'!$C$2:$C$7</c:f>
              <c:numCache>
                <c:formatCode>General</c:formatCode>
                <c:ptCount val="6"/>
                <c:pt idx="0">
                  <c:v>40</c:v>
                </c:pt>
                <c:pt idx="1">
                  <c:v>32</c:v>
                </c:pt>
                <c:pt idx="2">
                  <c:v>60</c:v>
                </c:pt>
                <c:pt idx="3">
                  <c:v>15</c:v>
                </c:pt>
                <c:pt idx="4">
                  <c:v>17</c:v>
                </c:pt>
                <c:pt idx="5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84-460D-B19A-4F6281BBC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2402904"/>
        <c:axId val="2142405912"/>
      </c:barChart>
      <c:catAx>
        <c:axId val="2142402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42405912"/>
        <c:crosses val="autoZero"/>
        <c:auto val="1"/>
        <c:lblAlgn val="ctr"/>
        <c:lblOffset val="100"/>
        <c:noMultiLvlLbl val="0"/>
      </c:catAx>
      <c:valAx>
        <c:axId val="2142405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% Compared to Baseline</a:t>
                </a:r>
              </a:p>
            </c:rich>
          </c:tx>
          <c:layout>
            <c:manualLayout>
              <c:xMode val="edge"/>
              <c:yMode val="edge"/>
              <c:x val="1.44230969254128E-2"/>
              <c:y val="3.2482724239465098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42402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5307081301480799"/>
          <c:y val="3.40183473981229E-2"/>
          <c:w val="0.75749680920451701"/>
          <c:h val="0.102619568387285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 Improvement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not</c:v>
                </c:pt>
                <c:pt idx="1">
                  <c:v>and/or</c:v>
                </c:pt>
                <c:pt idx="2">
                  <c:v>nand/nor</c:v>
                </c:pt>
                <c:pt idx="3">
                  <c:v>xor/xnor</c:v>
                </c:pt>
                <c:pt idx="4">
                  <c:v>mean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51.625072590216071</c:v>
                </c:pt>
                <c:pt idx="1">
                  <c:v>38.319318547805693</c:v>
                </c:pt>
                <c:pt idx="2">
                  <c:v>30.696451818408452</c:v>
                </c:pt>
                <c:pt idx="3">
                  <c:v>21.856644108070327</c:v>
                </c:pt>
                <c:pt idx="4" formatCode="General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6-4FB8-B3DF-268ECDE22F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not</c:v>
                </c:pt>
                <c:pt idx="1">
                  <c:v>and/or</c:v>
                </c:pt>
                <c:pt idx="2">
                  <c:v>nand/nor</c:v>
                </c:pt>
                <c:pt idx="3">
                  <c:v>xor/xnor</c:v>
                </c:pt>
                <c:pt idx="4">
                  <c:v>mean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59.5</c:v>
                </c:pt>
                <c:pt idx="1">
                  <c:v>43.9</c:v>
                </c:pt>
                <c:pt idx="2">
                  <c:v>35.1</c:v>
                </c:pt>
                <c:pt idx="3">
                  <c:v>25.1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E6-4FB8-B3DF-268ECDE22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39093032"/>
        <c:axId val="439090408"/>
      </c:barChart>
      <c:catAx>
        <c:axId val="43909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90408"/>
        <c:crosses val="autoZero"/>
        <c:auto val="1"/>
        <c:lblAlgn val="ctr"/>
        <c:lblOffset val="100"/>
        <c:noMultiLvlLbl val="0"/>
      </c:catAx>
      <c:valAx>
        <c:axId val="439090408"/>
        <c:scaling>
          <c:orientation val="minMax"/>
          <c:max val="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93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12383679312814"/>
          <c:y val="3.7004017228975623E-2"/>
          <c:w val="0.8101185874492961"/>
          <c:h val="0.72825621091878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'[bitmap.xlsx]rlite-small'!$C$1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'[bitmap.xlsx]rlite-small'!$A$2:$B$7</c:f>
              <c:multiLvlStrCache>
                <c:ptCount val="6"/>
                <c:lvl>
                  <c:pt idx="0">
                    <c:v>w = 2</c:v>
                  </c:pt>
                  <c:pt idx="1">
                    <c:v>w = 3</c:v>
                  </c:pt>
                  <c:pt idx="2">
                    <c:v>w = 4</c:v>
                  </c:pt>
                  <c:pt idx="3">
                    <c:v>w = 2</c:v>
                  </c:pt>
                  <c:pt idx="4">
                    <c:v>w = 3</c:v>
                  </c:pt>
                  <c:pt idx="5">
                    <c:v>w = 4</c:v>
                  </c:pt>
                </c:lvl>
                <c:lvl>
                  <c:pt idx="0">
                    <c:v>n = 8m</c:v>
                  </c:pt>
                  <c:pt idx="3">
                    <c:v>n = 16m</c:v>
                  </c:pt>
                </c:lvl>
              </c:multiLvlStrCache>
            </c:multiLvlStrRef>
          </c:cat>
          <c:val>
            <c:numRef>
              <c:f>'[bitmap.xlsx]rlite-small'!$C$2:$C$7</c:f>
              <c:numCache>
                <c:formatCode>General</c:formatCode>
                <c:ptCount val="6"/>
                <c:pt idx="0">
                  <c:v>27.92</c:v>
                </c:pt>
                <c:pt idx="1">
                  <c:v>41.72</c:v>
                </c:pt>
                <c:pt idx="2">
                  <c:v>54.84</c:v>
                </c:pt>
                <c:pt idx="3">
                  <c:v>58</c:v>
                </c:pt>
                <c:pt idx="4">
                  <c:v>85.44</c:v>
                </c:pt>
                <c:pt idx="5">
                  <c:v>112.92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6-4C42-AE1B-43BF2FD8E6A7}"/>
            </c:ext>
          </c:extLst>
        </c:ser>
        <c:ser>
          <c:idx val="1"/>
          <c:order val="1"/>
          <c:tx>
            <c:strRef>
              <c:f>'[bitmap.xlsx]rlite-small'!$D$1</c:f>
              <c:strCache>
                <c:ptCount val="1"/>
                <c:pt idx="0">
                  <c:v>Ambit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'[bitmap.xlsx]rlite-small'!$A$2:$B$7</c:f>
              <c:multiLvlStrCache>
                <c:ptCount val="6"/>
                <c:lvl>
                  <c:pt idx="0">
                    <c:v>w = 2</c:v>
                  </c:pt>
                  <c:pt idx="1">
                    <c:v>w = 3</c:v>
                  </c:pt>
                  <c:pt idx="2">
                    <c:v>w = 4</c:v>
                  </c:pt>
                  <c:pt idx="3">
                    <c:v>w = 2</c:v>
                  </c:pt>
                  <c:pt idx="4">
                    <c:v>w = 3</c:v>
                  </c:pt>
                  <c:pt idx="5">
                    <c:v>w = 4</c:v>
                  </c:pt>
                </c:lvl>
                <c:lvl>
                  <c:pt idx="0">
                    <c:v>n = 8m</c:v>
                  </c:pt>
                  <c:pt idx="3">
                    <c:v>n = 16m</c:v>
                  </c:pt>
                </c:lvl>
              </c:multiLvlStrCache>
            </c:multiLvlStrRef>
          </c:cat>
          <c:val>
            <c:numRef>
              <c:f>'[bitmap.xlsx]rlite-small'!$D$2:$D$7</c:f>
              <c:numCache>
                <c:formatCode>General</c:formatCode>
                <c:ptCount val="6"/>
                <c:pt idx="0">
                  <c:v>5.16</c:v>
                </c:pt>
                <c:pt idx="1">
                  <c:v>6.88</c:v>
                </c:pt>
                <c:pt idx="2">
                  <c:v>8.64</c:v>
                </c:pt>
                <c:pt idx="3">
                  <c:v>10.199999999999999</c:v>
                </c:pt>
                <c:pt idx="4">
                  <c:v>13.68</c:v>
                </c:pt>
                <c:pt idx="5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96-4C42-AE1B-43BF2FD8E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34582856"/>
        <c:axId val="434585152"/>
      </c:barChart>
      <c:catAx>
        <c:axId val="434582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585152"/>
        <c:crosses val="autoZero"/>
        <c:auto val="1"/>
        <c:lblAlgn val="ctr"/>
        <c:lblOffset val="100"/>
        <c:noMultiLvlLbl val="0"/>
      </c:catAx>
      <c:valAx>
        <c:axId val="43458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cap="none" baseline="0" dirty="0"/>
                  <a:t>Execution Time of Query</a:t>
                </a:r>
              </a:p>
            </c:rich>
          </c:tx>
          <c:layout>
            <c:manualLayout>
              <c:xMode val="edge"/>
              <c:yMode val="edge"/>
              <c:x val="6.2386065378191354E-3"/>
              <c:y val="7.734180026968978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582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863159150560727"/>
          <c:y val="4.3361650626805817E-2"/>
          <c:w val="0.37000942495824385"/>
          <c:h val="0.10078119257192229"/>
        </c:manualLayout>
      </c:layout>
      <c:overlay val="0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60992375953006"/>
          <c:y val="0.18296846696979779"/>
          <c:w val="0.82992975878015252"/>
          <c:h val="0.620419577834460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[bitweaving.xlsx]bitweaving!$B$1</c:f>
              <c:strCache>
                <c:ptCount val="1"/>
                <c:pt idx="0">
                  <c:v>1m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[bitweaving.xlsx]bitweaving!$B$2:$B$9</c:f>
              <c:numCache>
                <c:formatCode>General</c:formatCode>
                <c:ptCount val="8"/>
                <c:pt idx="0">
                  <c:v>1.8</c:v>
                </c:pt>
                <c:pt idx="1">
                  <c:v>2.7</c:v>
                </c:pt>
                <c:pt idx="2">
                  <c:v>3.5</c:v>
                </c:pt>
                <c:pt idx="3">
                  <c:v>4.0999999999999996</c:v>
                </c:pt>
                <c:pt idx="4">
                  <c:v>9.6</c:v>
                </c:pt>
                <c:pt idx="5">
                  <c:v>10.6</c:v>
                </c:pt>
                <c:pt idx="6">
                  <c:v>11</c:v>
                </c:pt>
                <c:pt idx="7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1-415E-8B4A-0787890D990C}"/>
            </c:ext>
          </c:extLst>
        </c:ser>
        <c:ser>
          <c:idx val="1"/>
          <c:order val="1"/>
          <c:tx>
            <c:strRef>
              <c:f>[bitweaving.xlsx]bitweaving!$C$1</c:f>
              <c:strCache>
                <c:ptCount val="1"/>
                <c:pt idx="0">
                  <c:v>2m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[bitweaving.xlsx]bitweaving!$C$2:$C$9</c:f>
              <c:numCache>
                <c:formatCode>General</c:formatCode>
                <c:ptCount val="8"/>
                <c:pt idx="0">
                  <c:v>1.8</c:v>
                </c:pt>
                <c:pt idx="1">
                  <c:v>2.8</c:v>
                </c:pt>
                <c:pt idx="2">
                  <c:v>7.6</c:v>
                </c:pt>
                <c:pt idx="3">
                  <c:v>9</c:v>
                </c:pt>
                <c:pt idx="4">
                  <c:v>9.8000000000000007</c:v>
                </c:pt>
                <c:pt idx="5">
                  <c:v>10.8</c:v>
                </c:pt>
                <c:pt idx="6">
                  <c:v>11.2</c:v>
                </c:pt>
                <c:pt idx="7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1-415E-8B4A-0787890D990C}"/>
            </c:ext>
          </c:extLst>
        </c:ser>
        <c:ser>
          <c:idx val="2"/>
          <c:order val="2"/>
          <c:tx>
            <c:strRef>
              <c:f>[bitweaving.xlsx]bitweaving!$D$1</c:f>
              <c:strCache>
                <c:ptCount val="1"/>
                <c:pt idx="0">
                  <c:v>4m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[bitweaving.xlsx]bitweaving!$D$2:$D$9</c:f>
              <c:numCache>
                <c:formatCode>General</c:formatCode>
                <c:ptCount val="8"/>
                <c:pt idx="0">
                  <c:v>1.8</c:v>
                </c:pt>
                <c:pt idx="1">
                  <c:v>6</c:v>
                </c:pt>
                <c:pt idx="2">
                  <c:v>7.8</c:v>
                </c:pt>
                <c:pt idx="3">
                  <c:v>9.1999999999999993</c:v>
                </c:pt>
                <c:pt idx="4">
                  <c:v>9.9</c:v>
                </c:pt>
                <c:pt idx="5">
                  <c:v>10.9</c:v>
                </c:pt>
                <c:pt idx="6">
                  <c:v>11.3</c:v>
                </c:pt>
                <c:pt idx="7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1-415E-8B4A-0787890D990C}"/>
            </c:ext>
          </c:extLst>
        </c:ser>
        <c:ser>
          <c:idx val="3"/>
          <c:order val="3"/>
          <c:tx>
            <c:strRef>
              <c:f>[bitweaving.xlsx]bitweaving!$E$1</c:f>
              <c:strCache>
                <c:ptCount val="1"/>
                <c:pt idx="0">
                  <c:v>8m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[bitweaving.xlsx]bitweaving!$E$2:$E$9</c:f>
              <c:numCache>
                <c:formatCode>General</c:formatCode>
                <c:ptCount val="8"/>
                <c:pt idx="0">
                  <c:v>3.9</c:v>
                </c:pt>
                <c:pt idx="1">
                  <c:v>6.1</c:v>
                </c:pt>
                <c:pt idx="2">
                  <c:v>7.9</c:v>
                </c:pt>
                <c:pt idx="3">
                  <c:v>9.1999999999999993</c:v>
                </c:pt>
                <c:pt idx="4">
                  <c:v>10</c:v>
                </c:pt>
                <c:pt idx="5">
                  <c:v>11</c:v>
                </c:pt>
                <c:pt idx="6">
                  <c:v>11.4</c:v>
                </c:pt>
                <c:pt idx="7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11-415E-8B4A-0787890D990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410897968"/>
        <c:axId val="410899608"/>
      </c:barChart>
      <c:catAx>
        <c:axId val="410897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cap="none" baseline="0" dirty="0"/>
                  <a:t>Number of bits for each column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cap="non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99608"/>
        <c:crosses val="autoZero"/>
        <c:auto val="1"/>
        <c:lblAlgn val="ctr"/>
        <c:lblOffset val="100"/>
        <c:noMultiLvlLbl val="0"/>
      </c:catAx>
      <c:valAx>
        <c:axId val="41089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cap="none" baseline="0" dirty="0"/>
                  <a:t>Speedup offered by Ambit</a:t>
                </a:r>
              </a:p>
            </c:rich>
          </c:tx>
          <c:layout>
            <c:manualLayout>
              <c:xMode val="edge"/>
              <c:yMode val="edge"/>
              <c:x val="8.5371592064505449E-3"/>
              <c:y val="7.727437916414295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cap="non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9796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5961279840019998"/>
          <c:y val="8.257439651029537E-2"/>
          <c:w val="0.79029808773903276"/>
          <c:h val="0.10795469213889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206448458648597E-2"/>
          <c:y val="0.11259675138445401"/>
          <c:w val="0.91081969533220097"/>
          <c:h val="0.42902848960544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Sheet6!$Q$3</c:f>
              <c:strCache>
                <c:ptCount val="1"/>
                <c:pt idx="0">
                  <c:v>Single 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Sheet6!$Q$4:$Q$16</c:f>
              <c:numCache>
                <c:formatCode>General</c:formatCode>
                <c:ptCount val="13"/>
                <c:pt idx="0">
                  <c:v>6.6390040999999997E-2</c:v>
                </c:pt>
                <c:pt idx="1">
                  <c:v>0.10482180300000001</c:v>
                </c:pt>
                <c:pt idx="2">
                  <c:v>9.4575800000000002E-2</c:v>
                </c:pt>
                <c:pt idx="3">
                  <c:v>0.131578947</c:v>
                </c:pt>
                <c:pt idx="4">
                  <c:v>0.13834586500000001</c:v>
                </c:pt>
                <c:pt idx="5">
                  <c:v>0.14399999999999999</c:v>
                </c:pt>
                <c:pt idx="6">
                  <c:v>0.124633431</c:v>
                </c:pt>
                <c:pt idx="7">
                  <c:v>1.8974285E-2</c:v>
                </c:pt>
                <c:pt idx="8">
                  <c:v>0.18400359899999999</c:v>
                </c:pt>
                <c:pt idx="10">
                  <c:v>1.386388E-2</c:v>
                </c:pt>
                <c:pt idx="11">
                  <c:v>6.6838352000000004E-2</c:v>
                </c:pt>
                <c:pt idx="12">
                  <c:v>5.008843795423E-2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5-4E11-971A-FB40FFACEF0A}"/>
            </c:ext>
          </c:extLst>
        </c:ser>
        <c:ser>
          <c:idx val="1"/>
          <c:order val="1"/>
          <c:tx>
            <c:strRef>
              <c:f>Sheet6!$R$3</c:f>
              <c:strCache>
                <c:ptCount val="1"/>
                <c:pt idx="0">
                  <c:v>Multi Core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CB5-4E11-971A-FB40FFACEF0A}"/>
              </c:ext>
            </c:extLst>
          </c:dPt>
          <c:dPt>
            <c:idx val="1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CB5-4E11-971A-FB40FFACEF0A}"/>
              </c:ext>
            </c:extLst>
          </c:dPt>
          <c:dPt>
            <c:idx val="1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CB5-4E11-971A-FB40FFACEF0A}"/>
              </c:ext>
            </c:extLst>
          </c:dPt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Sheet6!$R$4:$R$16</c:f>
              <c:numCache>
                <c:formatCode>General</c:formatCode>
                <c:ptCount val="13"/>
                <c:pt idx="0">
                  <c:v>0.15437788</c:v>
                </c:pt>
                <c:pt idx="1">
                  <c:v>0.123046875</c:v>
                </c:pt>
                <c:pt idx="2">
                  <c:v>0.145584726</c:v>
                </c:pt>
                <c:pt idx="3">
                  <c:v>0.13499043999999999</c:v>
                </c:pt>
                <c:pt idx="4">
                  <c:v>0.15580633399999999</c:v>
                </c:pt>
                <c:pt idx="5">
                  <c:v>0.15722924699999999</c:v>
                </c:pt>
                <c:pt idx="6">
                  <c:v>0.20029400999999999</c:v>
                </c:pt>
                <c:pt idx="7">
                  <c:v>0.14045163299999999</c:v>
                </c:pt>
                <c:pt idx="8">
                  <c:v>0.185781059</c:v>
                </c:pt>
                <c:pt idx="10">
                  <c:v>2.9225210000000001E-2</c:v>
                </c:pt>
                <c:pt idx="11">
                  <c:v>0.14039183699999999</c:v>
                </c:pt>
                <c:pt idx="12">
                  <c:v>0.10517875914618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B5-4E11-971A-FB40FFACE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9544680"/>
        <c:axId val="249545072"/>
      </c:barChart>
      <c:catAx>
        <c:axId val="249544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45072"/>
        <c:crosses val="autoZero"/>
        <c:auto val="1"/>
        <c:lblAlgn val="ctr"/>
        <c:lblOffset val="100"/>
        <c:noMultiLvlLbl val="0"/>
      </c:catAx>
      <c:valAx>
        <c:axId val="249545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lg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44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7382185334941196E-2"/>
          <c:y val="8.6303606921675796E-2"/>
          <c:w val="0.45108131753801001"/>
          <c:h val="0.14619332259873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206448458648597E-2"/>
          <c:y val="0.11259675138445401"/>
          <c:w val="0.91081969533220097"/>
          <c:h val="0.42902848960544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Sheet6!$Q$3</c:f>
              <c:strCache>
                <c:ptCount val="1"/>
                <c:pt idx="0">
                  <c:v>Single 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Sheet6!$Q$4:$Q$16</c:f>
              <c:numCache>
                <c:formatCode>General</c:formatCode>
                <c:ptCount val="13"/>
                <c:pt idx="0">
                  <c:v>6.6390040999999997E-2</c:v>
                </c:pt>
                <c:pt idx="1">
                  <c:v>0.10482180300000001</c:v>
                </c:pt>
                <c:pt idx="2">
                  <c:v>9.4575800000000002E-2</c:v>
                </c:pt>
                <c:pt idx="3">
                  <c:v>0.131578947</c:v>
                </c:pt>
                <c:pt idx="4">
                  <c:v>0.13834586500000001</c:v>
                </c:pt>
                <c:pt idx="5">
                  <c:v>0.14399999999999999</c:v>
                </c:pt>
                <c:pt idx="6">
                  <c:v>0.124633431</c:v>
                </c:pt>
                <c:pt idx="7">
                  <c:v>1.8974285E-2</c:v>
                </c:pt>
                <c:pt idx="8">
                  <c:v>0.18400359899999999</c:v>
                </c:pt>
                <c:pt idx="10">
                  <c:v>1.386388E-2</c:v>
                </c:pt>
                <c:pt idx="11">
                  <c:v>6.6838352000000004E-2</c:v>
                </c:pt>
                <c:pt idx="12">
                  <c:v>5.008843795423E-2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7-4C99-A79A-80D941C7C326}"/>
            </c:ext>
          </c:extLst>
        </c:ser>
        <c:ser>
          <c:idx val="1"/>
          <c:order val="1"/>
          <c:tx>
            <c:strRef>
              <c:f>Sheet6!$R$3</c:f>
              <c:strCache>
                <c:ptCount val="1"/>
                <c:pt idx="0">
                  <c:v>Multi Core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Pt>
            <c:idx val="1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927-4C99-A79A-80D941C7C326}"/>
              </c:ext>
            </c:extLst>
          </c:dPt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Sheet6!$R$4:$R$16</c:f>
              <c:numCache>
                <c:formatCode>General</c:formatCode>
                <c:ptCount val="13"/>
                <c:pt idx="0">
                  <c:v>0.15437788</c:v>
                </c:pt>
                <c:pt idx="1">
                  <c:v>0.123046875</c:v>
                </c:pt>
                <c:pt idx="2">
                  <c:v>0.145584726</c:v>
                </c:pt>
                <c:pt idx="3">
                  <c:v>0.13499043999999999</c:v>
                </c:pt>
                <c:pt idx="4">
                  <c:v>0.15580633399999999</c:v>
                </c:pt>
                <c:pt idx="5">
                  <c:v>0.15722924699999999</c:v>
                </c:pt>
                <c:pt idx="6">
                  <c:v>0.20029400999999999</c:v>
                </c:pt>
                <c:pt idx="7">
                  <c:v>0.14045163299999999</c:v>
                </c:pt>
                <c:pt idx="8">
                  <c:v>0.185781059</c:v>
                </c:pt>
                <c:pt idx="10">
                  <c:v>2.9225210000000001E-2</c:v>
                </c:pt>
                <c:pt idx="11">
                  <c:v>0.14039183699999999</c:v>
                </c:pt>
                <c:pt idx="12">
                  <c:v>0.10517875914618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27-4C99-A79A-80D941C7C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9571392"/>
        <c:axId val="249571784"/>
      </c:barChart>
      <c:catAx>
        <c:axId val="24957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71784"/>
        <c:crosses val="autoZero"/>
        <c:auto val="1"/>
        <c:lblAlgn val="ctr"/>
        <c:lblOffset val="100"/>
        <c:noMultiLvlLbl val="0"/>
      </c:catAx>
      <c:valAx>
        <c:axId val="24957178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lg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24957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7382185334941196E-2"/>
          <c:y val="8.6303606921675796E-2"/>
          <c:w val="0.45108131753801001"/>
          <c:h val="0.14619332259873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206448458648597E-2"/>
          <c:y val="0.11259675138445401"/>
          <c:w val="0.91081969533220097"/>
          <c:h val="0.42902848960544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Sheet6!$Q$3</c:f>
              <c:strCache>
                <c:ptCount val="1"/>
                <c:pt idx="0">
                  <c:v>Single 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Sheet6!$Q$4:$Q$16</c:f>
              <c:numCache>
                <c:formatCode>General</c:formatCode>
                <c:ptCount val="13"/>
                <c:pt idx="0">
                  <c:v>6.6390040999999997E-2</c:v>
                </c:pt>
                <c:pt idx="1">
                  <c:v>0.10482180300000001</c:v>
                </c:pt>
                <c:pt idx="2">
                  <c:v>9.4575800000000002E-2</c:v>
                </c:pt>
                <c:pt idx="3">
                  <c:v>0.131578947</c:v>
                </c:pt>
                <c:pt idx="4">
                  <c:v>0.13834586500000001</c:v>
                </c:pt>
                <c:pt idx="5">
                  <c:v>0.14399999999999999</c:v>
                </c:pt>
                <c:pt idx="6">
                  <c:v>0.124633431</c:v>
                </c:pt>
                <c:pt idx="7">
                  <c:v>1.8974285E-2</c:v>
                </c:pt>
                <c:pt idx="8">
                  <c:v>0.18400359899999999</c:v>
                </c:pt>
                <c:pt idx="10">
                  <c:v>1.386388E-2</c:v>
                </c:pt>
                <c:pt idx="11">
                  <c:v>6.6838352000000004E-2</c:v>
                </c:pt>
                <c:pt idx="12">
                  <c:v>5.008843795423E-2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B-4AA9-88FA-5B347A5F779C}"/>
            </c:ext>
          </c:extLst>
        </c:ser>
        <c:ser>
          <c:idx val="1"/>
          <c:order val="1"/>
          <c:tx>
            <c:strRef>
              <c:f>Sheet6!$R$3</c:f>
              <c:strCache>
                <c:ptCount val="1"/>
                <c:pt idx="0">
                  <c:v>Multi-Core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cat>
            <c:strRef>
              <c:f>Sheet6!$P$4:$P$16</c:f>
              <c:strCache>
                <c:ptCount val="13"/>
                <c:pt idx="0">
                  <c:v>soplex</c:v>
                </c:pt>
                <c:pt idx="1">
                  <c:v>mcf</c:v>
                </c:pt>
                <c:pt idx="2">
                  <c:v>milc</c:v>
                </c:pt>
                <c:pt idx="3">
                  <c:v>libq</c:v>
                </c:pt>
                <c:pt idx="4">
                  <c:v>lbm</c:v>
                </c:pt>
                <c:pt idx="5">
                  <c:v>gems</c:v>
                </c:pt>
                <c:pt idx="6">
                  <c:v>copy</c:v>
                </c:pt>
                <c:pt idx="7">
                  <c:v>s.cluster</c:v>
                </c:pt>
                <c:pt idx="8">
                  <c:v>gups</c:v>
                </c:pt>
                <c:pt idx="10">
                  <c:v>non-intensive</c:v>
                </c:pt>
                <c:pt idx="11">
                  <c:v>intensive</c:v>
                </c:pt>
                <c:pt idx="12">
                  <c:v>all-workloads</c:v>
                </c:pt>
              </c:strCache>
            </c:strRef>
          </c:cat>
          <c:val>
            <c:numRef>
              <c:f>Sheet6!$R$4:$R$16</c:f>
              <c:numCache>
                <c:formatCode>General</c:formatCode>
                <c:ptCount val="13"/>
                <c:pt idx="0">
                  <c:v>0.15437788</c:v>
                </c:pt>
                <c:pt idx="1">
                  <c:v>0.123046875</c:v>
                </c:pt>
                <c:pt idx="2">
                  <c:v>0.145584726</c:v>
                </c:pt>
                <c:pt idx="3">
                  <c:v>0.13499043999999999</c:v>
                </c:pt>
                <c:pt idx="4">
                  <c:v>0.15580633399999999</c:v>
                </c:pt>
                <c:pt idx="5">
                  <c:v>0.15722924699999999</c:v>
                </c:pt>
                <c:pt idx="6">
                  <c:v>0.20029400999999999</c:v>
                </c:pt>
                <c:pt idx="7">
                  <c:v>0.14045163299999999</c:v>
                </c:pt>
                <c:pt idx="8">
                  <c:v>0.185781059</c:v>
                </c:pt>
                <c:pt idx="10">
                  <c:v>2.9225210000000001E-2</c:v>
                </c:pt>
                <c:pt idx="11">
                  <c:v>0.14039183699999999</c:v>
                </c:pt>
                <c:pt idx="12">
                  <c:v>0.10517875914618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4B-4AA9-88FA-5B347A5F7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01009496"/>
        <c:axId val="401009888"/>
      </c:barChart>
      <c:catAx>
        <c:axId val="401009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401009888"/>
        <c:crosses val="autoZero"/>
        <c:auto val="1"/>
        <c:lblAlgn val="ctr"/>
        <c:lblOffset val="100"/>
        <c:noMultiLvlLbl val="0"/>
      </c:catAx>
      <c:valAx>
        <c:axId val="4010098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lg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pPr>
            <a:endParaRPr lang="en-US"/>
          </a:p>
        </c:txPr>
        <c:crossAx val="401009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7382185334941196E-2"/>
          <c:y val="8.6303606921675796E-2"/>
          <c:w val="0.45108131753801001"/>
          <c:h val="0.14619332259873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SALP!$B$1</c:f>
              <c:strCache>
                <c:ptCount val="1"/>
                <c:pt idx="0">
                  <c:v>Commodity DRAM</c:v>
                </c:pt>
              </c:strCache>
            </c:strRef>
          </c:tx>
          <c:invertIfNegative val="0"/>
          <c:cat>
            <c:strRef>
              <c:f>SALP!$A$2</c:f>
              <c:strCache>
                <c:ptCount val="1"/>
                <c:pt idx="0">
                  <c:v>Performance</c:v>
                </c:pt>
              </c:strCache>
            </c:strRef>
          </c:cat>
          <c:val>
            <c:numRef>
              <c:f>SALP!$B$2</c:f>
              <c:numCache>
                <c:formatCode>0.00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C7-4680-907B-A6C36CA49C77}"/>
            </c:ext>
          </c:extLst>
        </c:ser>
        <c:ser>
          <c:idx val="1"/>
          <c:order val="1"/>
          <c:tx>
            <c:strRef>
              <c:f>SALP!$C$1</c:f>
              <c:strCache>
                <c:ptCount val="1"/>
                <c:pt idx="0">
                  <c:v>SALP</c:v>
                </c:pt>
              </c:strCache>
            </c:strRef>
          </c:tx>
          <c:invertIfNegative val="0"/>
          <c:cat>
            <c:strRef>
              <c:f>SALP!$A$2</c:f>
              <c:strCache>
                <c:ptCount val="1"/>
                <c:pt idx="0">
                  <c:v>Performance</c:v>
                </c:pt>
              </c:strCache>
            </c:strRef>
          </c:cat>
          <c:val>
            <c:numRef>
              <c:f>SALP!$C$2</c:f>
              <c:numCache>
                <c:formatCode>0.00</c:formatCode>
                <c:ptCount val="1"/>
                <c:pt idx="0">
                  <c:v>1.1700000000000006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C7-4680-907B-A6C36CA49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451904"/>
        <c:axId val="65453440"/>
      </c:barChart>
      <c:catAx>
        <c:axId val="65451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65453440"/>
        <c:crosses val="autoZero"/>
        <c:auto val="1"/>
        <c:lblAlgn val="ctr"/>
        <c:lblOffset val="100"/>
        <c:noMultiLvlLbl val="0"/>
      </c:catAx>
      <c:valAx>
        <c:axId val="65453440"/>
        <c:scaling>
          <c:orientation val="minMax"/>
          <c:max val="1.2"/>
          <c:min val="0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654519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SALP!$B$1</c:f>
              <c:strCache>
                <c:ptCount val="1"/>
                <c:pt idx="0">
                  <c:v>Commodity DRAM</c:v>
                </c:pt>
              </c:strCache>
            </c:strRef>
          </c:tx>
          <c:invertIfNegative val="0"/>
          <c:cat>
            <c:strRef>
              <c:f>SALP!$A$3</c:f>
              <c:strCache>
                <c:ptCount val="1"/>
                <c:pt idx="0">
                  <c:v>Energy Consumption</c:v>
                </c:pt>
              </c:strCache>
            </c:strRef>
          </c:cat>
          <c:val>
            <c:numRef>
              <c:f>SALP!$B$3</c:f>
              <c:numCache>
                <c:formatCode>0.00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7E-497B-8B25-A3A3E7C8731A}"/>
            </c:ext>
          </c:extLst>
        </c:ser>
        <c:ser>
          <c:idx val="1"/>
          <c:order val="1"/>
          <c:tx>
            <c:strRef>
              <c:f>SALP!$C$1</c:f>
              <c:strCache>
                <c:ptCount val="1"/>
                <c:pt idx="0">
                  <c:v>SALP</c:v>
                </c:pt>
              </c:strCache>
            </c:strRef>
          </c:tx>
          <c:invertIfNegative val="0"/>
          <c:cat>
            <c:strRef>
              <c:f>SALP!$A$3</c:f>
              <c:strCache>
                <c:ptCount val="1"/>
                <c:pt idx="0">
                  <c:v>Energy Consumption</c:v>
                </c:pt>
              </c:strCache>
            </c:strRef>
          </c:cat>
          <c:val>
            <c:numRef>
              <c:f>SALP!$C$3</c:f>
              <c:numCache>
                <c:formatCode>0.00</c:formatCode>
                <c:ptCount val="1"/>
                <c:pt idx="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7E-497B-8B25-A3A3E7C87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465344"/>
        <c:axId val="65471232"/>
      </c:barChart>
      <c:catAx>
        <c:axId val="65465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65471232"/>
        <c:crosses val="autoZero"/>
        <c:auto val="1"/>
        <c:lblAlgn val="ctr"/>
        <c:lblOffset val="100"/>
        <c:noMultiLvlLbl val="0"/>
      </c:catAx>
      <c:valAx>
        <c:axId val="65471232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654653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00506622718701"/>
          <c:y val="0.16071480580290401"/>
          <c:w val="0.82732323043042"/>
          <c:h val="0.66641303891524295"/>
        </c:manualLayout>
      </c:layout>
      <c:lineChart>
        <c:grouping val="standard"/>
        <c:varyColors val="0"/>
        <c:ser>
          <c:idx val="4"/>
          <c:order val="2"/>
          <c:tx>
            <c:strRef>
              <c:f>Trend!$N$56</c:f>
              <c:strCache>
                <c:ptCount val="1"/>
                <c:pt idx="0">
                  <c:v>Capacity</c:v>
                </c:pt>
              </c:strCache>
            </c:strRef>
          </c:tx>
          <c:spPr>
            <a:ln w="381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Trend!$O$56:$X$56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64</c:v>
                </c:pt>
                <c:pt idx="8">
                  <c:v>128</c:v>
                </c:pt>
                <c:pt idx="9">
                  <c:v>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01-4EF9-943B-5CB8193D0BA3}"/>
            </c:ext>
          </c:extLst>
        </c:ser>
        <c:ser>
          <c:idx val="3"/>
          <c:order val="3"/>
          <c:tx>
            <c:strRef>
              <c:f>Trend!$N$55</c:f>
              <c:strCache>
                <c:ptCount val="1"/>
                <c:pt idx="0">
                  <c:v>Bandwidth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Trend!$O$55:$X$55</c:f>
              <c:numCache>
                <c:formatCode>General</c:formatCode>
                <c:ptCount val="10"/>
                <c:pt idx="0">
                  <c:v>1</c:v>
                </c:pt>
                <c:pt idx="1">
                  <c:v>3.007518796992481</c:v>
                </c:pt>
                <c:pt idx="2">
                  <c:v>6.0150375939849621</c:v>
                </c:pt>
                <c:pt idx="3">
                  <c:v>8.0150375939849603</c:v>
                </c:pt>
                <c:pt idx="4">
                  <c:v>10.02255639097744</c:v>
                </c:pt>
                <c:pt idx="5">
                  <c:v>12.030075187969921</c:v>
                </c:pt>
                <c:pt idx="6">
                  <c:v>14.030075187969921</c:v>
                </c:pt>
                <c:pt idx="7">
                  <c:v>16.03759398496241</c:v>
                </c:pt>
                <c:pt idx="8">
                  <c:v>18.045112781954881</c:v>
                </c:pt>
                <c:pt idx="9">
                  <c:v>19.548872180451131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01-4EF9-943B-5CB8193D0BA3}"/>
            </c:ext>
          </c:extLst>
        </c:ser>
        <c:ser>
          <c:idx val="2"/>
          <c:order val="4"/>
          <c:tx>
            <c:strRef>
              <c:f>Trend!$N$57</c:f>
              <c:strCache>
                <c:ptCount val="1"/>
                <c:pt idx="0">
                  <c:v>Latency</c:v>
                </c:pt>
              </c:strCache>
            </c:strRef>
          </c:tx>
          <c:spPr>
            <a:ln w="38100" cap="rnd">
              <a:solidFill>
                <a:srgbClr val="FF413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rgbClr val="FF4136"/>
              </a:solidFill>
              <a:ln w="9525">
                <a:solidFill>
                  <a:srgbClr val="FF4136"/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Trend!$O$58:$X$58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1.043478260869565</c:v>
                </c:pt>
                <c:pt idx="3">
                  <c:v>1.142857142857143</c:v>
                </c:pt>
                <c:pt idx="4">
                  <c:v>1.2121212121212119</c:v>
                </c:pt>
                <c:pt idx="5">
                  <c:v>1.263157894736842</c:v>
                </c:pt>
                <c:pt idx="6">
                  <c:v>1.2520868113522541</c:v>
                </c:pt>
                <c:pt idx="7">
                  <c:v>1.274968125796855</c:v>
                </c:pt>
                <c:pt idx="8">
                  <c:v>1.2998266897746971</c:v>
                </c:pt>
                <c:pt idx="9">
                  <c:v>1.31868131868132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01-4EF9-943B-5CB8193D0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6513112"/>
        <c:axId val="-201650768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Trend!$N$52</c15:sqref>
                        </c15:formulaRef>
                      </c:ext>
                    </c:extLst>
                    <c:strCache>
                      <c:ptCount val="1"/>
                      <c:pt idx="0">
                        <c:v>Activation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14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Trend!$O$51:$X$51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1999</c:v>
                      </c:pt>
                      <c:pt idx="1">
                        <c:v>2003</c:v>
                      </c:pt>
                      <c:pt idx="2">
                        <c:v>2006</c:v>
                      </c:pt>
                      <c:pt idx="3">
                        <c:v>2008</c:v>
                      </c:pt>
                      <c:pt idx="4">
                        <c:v>2011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Trend!$O$52:$V$52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0.9</c:v>
                      </c:pt>
                      <c:pt idx="5">
                        <c:v>0.83333333333333304</c:v>
                      </c:pt>
                      <c:pt idx="6">
                        <c:v>0.92800000000000005</c:v>
                      </c:pt>
                      <c:pt idx="7">
                        <c:v>0.93733333333333302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D301-4EF9-943B-5CB8193D0BA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Trend!$N$53</c15:sqref>
                        </c15:formulaRef>
                      </c:ext>
                    </c:extLst>
                    <c:strCache>
                      <c:ptCount val="1"/>
                      <c:pt idx="0">
                        <c:v>Precharge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x"/>
                  <c:size val="14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Trend!$O$51:$X$51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1999</c:v>
                      </c:pt>
                      <c:pt idx="1">
                        <c:v>2003</c:v>
                      </c:pt>
                      <c:pt idx="2">
                        <c:v>2006</c:v>
                      </c:pt>
                      <c:pt idx="3">
                        <c:v>2008</c:v>
                      </c:pt>
                      <c:pt idx="4">
                        <c:v>2011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Trend!$O$53:$V$53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0.9</c:v>
                      </c:pt>
                      <c:pt idx="5">
                        <c:v>0.83333333333333304</c:v>
                      </c:pt>
                      <c:pt idx="6">
                        <c:v>0.92800000000000005</c:v>
                      </c:pt>
                      <c:pt idx="7">
                        <c:v>0.93733333333333302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301-4EF9-943B-5CB8193D0BA3}"/>
                  </c:ext>
                </c:extLst>
              </c15:ser>
            </c15:filteredLineSeries>
          </c:ext>
        </c:extLst>
      </c:lineChart>
      <c:catAx>
        <c:axId val="-2016513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-2016507688"/>
        <c:crosses val="autoZero"/>
        <c:auto val="1"/>
        <c:lblAlgn val="ctr"/>
        <c:lblOffset val="100"/>
        <c:noMultiLvlLbl val="0"/>
      </c:catAx>
      <c:valAx>
        <c:axId val="-2016507688"/>
        <c:scaling>
          <c:logBase val="10"/>
          <c:orientation val="minMax"/>
          <c:max val="150"/>
          <c:min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r>
                  <a:rPr lang="en-US"/>
                  <a:t>DRAM Improvement (log)</a:t>
                </a:r>
              </a:p>
            </c:rich>
          </c:tx>
          <c:layout>
            <c:manualLayout>
              <c:xMode val="edge"/>
              <c:yMode val="edge"/>
              <c:x val="3.91802270431953E-3"/>
              <c:y val="0.10365486691960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-2016513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9817285683346"/>
          <c:y val="1.4274251973468001E-3"/>
          <c:w val="0.66589575864953399"/>
          <c:h val="9.9282337620760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latin typeface="Gill Sans MT" panose="020B0502020104020203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Latency Reduction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Latency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</c:spPr>
          <c:invertIfNegative val="0"/>
          <c:cat>
            <c:multiLvlStrRef>
              <c:f>Sheet1!$A$2:$B$5</c:f>
              <c:multiLvlStrCache>
                <c:ptCount val="4"/>
                <c:lvl>
                  <c:pt idx="0">
                    <c:v>Intra-Subarray</c:v>
                  </c:pt>
                  <c:pt idx="1">
                    <c:v>Inter-Bank</c:v>
                  </c:pt>
                  <c:pt idx="2">
                    <c:v>Inter-Subarray</c:v>
                  </c:pt>
                  <c:pt idx="3">
                    <c:v>Intra-Subarray</c:v>
                  </c:pt>
                </c:lvl>
                <c:lvl>
                  <c:pt idx="0">
                    <c:v>Copy</c:v>
                  </c:pt>
                  <c:pt idx="3">
                    <c:v>Zero</c:v>
                  </c:pt>
                </c:lvl>
              </c:multiLvlStrCache>
            </c:multiLvl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11.62</c:v>
                </c:pt>
                <c:pt idx="1">
                  <c:v>1.93</c:v>
                </c:pt>
                <c:pt idx="2">
                  <c:v>0.99</c:v>
                </c:pt>
                <c:pt idx="3">
                  <c:v>6.06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7-47E4-8E2D-98D59F0A6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135768"/>
        <c:axId val="2143138808"/>
      </c:barChart>
      <c:catAx>
        <c:axId val="2143135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2143138808"/>
        <c:crosses val="autoZero"/>
        <c:auto val="1"/>
        <c:lblAlgn val="ctr"/>
        <c:lblOffset val="100"/>
        <c:noMultiLvlLbl val="0"/>
      </c:catAx>
      <c:valAx>
        <c:axId val="2143138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1431357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Energy Reduction</a:t>
            </a:r>
          </a:p>
        </c:rich>
      </c:tx>
      <c:layout>
        <c:manualLayout>
          <c:xMode val="edge"/>
          <c:yMode val="edge"/>
          <c:x val="0.20588275634191799"/>
          <c:y val="1.515151515151520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84787626012307"/>
          <c:y val="0.16690030223494801"/>
          <c:w val="0.78037468594335402"/>
          <c:h val="0.391908852302553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Energy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multiLvlStrRef>
              <c:f>Sheet1!$F$2:$G$5</c:f>
              <c:multiLvlStrCache>
                <c:ptCount val="4"/>
                <c:lvl>
                  <c:pt idx="0">
                    <c:v>Intra-Subarray</c:v>
                  </c:pt>
                  <c:pt idx="1">
                    <c:v>Inter-Bank</c:v>
                  </c:pt>
                  <c:pt idx="2">
                    <c:v>Inter-Subarray</c:v>
                  </c:pt>
                  <c:pt idx="3">
                    <c:v>Intra-Subarray</c:v>
                  </c:pt>
                </c:lvl>
                <c:lvl>
                  <c:pt idx="0">
                    <c:v>Copy</c:v>
                  </c:pt>
                  <c:pt idx="3">
                    <c:v>Zero</c:v>
                  </c:pt>
                </c:lvl>
              </c:multiLvlStrCache>
            </c:multiLvl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74.400000000000006</c:v>
                </c:pt>
                <c:pt idx="1">
                  <c:v>3.2</c:v>
                </c:pt>
                <c:pt idx="2">
                  <c:v>1.5</c:v>
                </c:pt>
                <c:pt idx="3">
                  <c:v>41.5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B-40FA-91EE-F183F07AF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171080"/>
        <c:axId val="2143174120"/>
      </c:barChart>
      <c:catAx>
        <c:axId val="2143171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43174120"/>
        <c:crosses val="autoZero"/>
        <c:auto val="1"/>
        <c:lblAlgn val="ctr"/>
        <c:lblOffset val="100"/>
        <c:noMultiLvlLbl val="0"/>
      </c:catAx>
      <c:valAx>
        <c:axId val="21431741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143171080"/>
        <c:crosses val="autoZero"/>
        <c:crossBetween val="between"/>
        <c:majorUnit val="20"/>
      </c:valAx>
    </c:plotArea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0.36036</cdr:x>
      <cdr:y>0.125</cdr:y>
    </cdr:from>
    <cdr:to>
      <cdr:x>0.54054</cdr:x>
      <cdr:y>0.18631</cdr:y>
    </cdr:to>
    <cdr:sp macro="" textlink="">
      <cdr:nvSpPr>
        <cdr:cNvPr id="3" name="TextBox 54"/>
        <cdr:cNvSpPr txBox="1"/>
      </cdr:nvSpPr>
      <cdr:spPr>
        <a:xfrm xmlns:a="http://schemas.openxmlformats.org/drawingml/2006/main">
          <a:off x="3048000" y="533399"/>
          <a:ext cx="1524000" cy="26161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b="1" i="1" dirty="0">
            <a:ln>
              <a:noFill/>
            </a:ln>
            <a:solidFill>
              <a:srgbClr val="0000FF"/>
            </a:solidFill>
            <a:latin typeface="+mj-l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7"/>
            <a:ext cx="7426960" cy="3143250"/>
          </a:xfrm>
          <a:prstGeom prst="rect">
            <a:avLst/>
          </a:prstGeom>
        </p:spPr>
        <p:txBody>
          <a:bodyPr vert="horz" lIns="92953" tIns="46477" rIns="92953" bIns="46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in DRAM operation is restore.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larger size and less leakage, typical DRAM cells have more charge than the worst cell.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typical DRAM does not restore the excessive charge during restore operation,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 the typical cell has more charge than the worst case cell, guaranteeing reliable operations.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reducing this restore time in DRAM read/write, our DRAM latency characterization shows significant potential to reduce corresponding timing parameters. For example, 37% for read and 54% for write.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more charge in typical cases enables restore time reduction.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35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is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Previously we explained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simply as going back to original state.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introduce more details about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detect data in DRAM cell, DRAM has sense-amplifier and wire connection to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 preserve their a bit of data in two charge state, empty and fully charged.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sensing and restore,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moves to either of these two states.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finishing the access,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be go back to the half of these two state.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this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Unfortunately,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usually long by connecting hundred of cells such that it takes long time for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3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 observe the impact of reducing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simple example.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sense-amplifier first accesses an empty cell then not fully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reducing corresponding timing parameter.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DRAM next access a fully charged cell.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bias in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takes longer time to access the fully charged cell.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if the cell has much excessive charge, the strong charge flow overcomes the bias in the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leading to reliable access.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DRAM latency evaluation shows that in typical case, we can reduce corresponding timing parameter by 35% without errors.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more charge in typical cases enables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precharge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reduction.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3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summarize.</a:t>
            </a:r>
          </a:p>
          <a:p>
            <a:endParaRPr lang="en-US" dirty="0"/>
          </a:p>
          <a:p>
            <a:r>
              <a:rPr lang="en-US" dirty="0"/>
              <a:t>DRAM timing parameters are dictated by the worst</a:t>
            </a:r>
            <a:r>
              <a:rPr lang="en-US" baseline="0" dirty="0"/>
              <a:t> case cell.</a:t>
            </a:r>
          </a:p>
          <a:p>
            <a:endParaRPr lang="en-US" baseline="0" dirty="0"/>
          </a:p>
          <a:p>
            <a:r>
              <a:rPr lang="en-US" baseline="0" dirty="0"/>
              <a:t>We propose Adaptive-Latency DRAM that optimizes DRAM timing parameters for common cases</a:t>
            </a:r>
          </a:p>
          <a:p>
            <a:endParaRPr lang="en-US" baseline="0" dirty="0"/>
          </a:p>
          <a:p>
            <a:r>
              <a:rPr lang="en-US" baseline="0" dirty="0"/>
              <a:t>Our characterization shows the significant potential to lower DRAM timing parameters.</a:t>
            </a:r>
          </a:p>
          <a:p>
            <a:endParaRPr lang="en-US" baseline="0" dirty="0"/>
          </a:p>
          <a:p>
            <a:r>
              <a:rPr lang="en-US" baseline="0" dirty="0"/>
              <a:t>Our real system evaluation shows that our mechanism provides significant performance improvement without introducing errors.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470A6-A454-462A-A689-3406220B2E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4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9C2D-02FE-4C64-AD33-18B082577A5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22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131126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61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right figure shows DRAM organization which is consists of DRAM cells and sense-amplifiers. </a:t>
            </a:r>
          </a:p>
          <a:p>
            <a:r>
              <a:rPr lang="en-US" baseline="0" dirty="0"/>
              <a:t>There are three steps for accessing DRAM.</a:t>
            </a:r>
          </a:p>
          <a:p>
            <a:endParaRPr lang="en-US" baseline="0" dirty="0"/>
          </a:p>
          <a:p>
            <a:r>
              <a:rPr lang="en-US" baseline="0" dirty="0"/>
              <a:t>First, when</a:t>
            </a:r>
            <a:r>
              <a:rPr lang="en-US" dirty="0"/>
              <a:t> DRAM selects one of rows</a:t>
            </a:r>
            <a:r>
              <a:rPr lang="en-US" baseline="0" dirty="0"/>
              <a:t> in its </a:t>
            </a:r>
            <a:r>
              <a:rPr lang="en-US" dirty="0"/>
              <a:t>cell array, the selected cells drive their charge to sense-amplifiers. </a:t>
            </a:r>
          </a:p>
          <a:p>
            <a:r>
              <a:rPr lang="en-US" dirty="0"/>
              <a:t>Then, sense-amplifiers detect the charge, recognizing data of cells. </a:t>
            </a:r>
          </a:p>
          <a:p>
            <a:r>
              <a:rPr lang="en-US" dirty="0"/>
              <a:t>We call this operation as sensing.</a:t>
            </a:r>
          </a:p>
          <a:p>
            <a:endParaRPr lang="en-US" dirty="0"/>
          </a:p>
          <a:p>
            <a:r>
              <a:rPr lang="en-US" dirty="0"/>
              <a:t>Second, after sensing data from DRAM cells, sense-amplifiers drive charge to the cells for reconstructing original</a:t>
            </a:r>
            <a:r>
              <a:rPr lang="en-US" baseline="0" dirty="0"/>
              <a:t> </a:t>
            </a:r>
            <a:r>
              <a:rPr lang="en-US" dirty="0"/>
              <a:t>data. </a:t>
            </a:r>
          </a:p>
          <a:p>
            <a:r>
              <a:rPr lang="en-US" dirty="0"/>
              <a:t>We call this operation as restore.</a:t>
            </a:r>
          </a:p>
          <a:p>
            <a:endParaRPr lang="en-US" dirty="0"/>
          </a:p>
          <a:p>
            <a:r>
              <a:rPr lang="en-US" dirty="0"/>
              <a:t>Third, after restoring the cell data, DRAM deselects the accessed row and puts the sense-amplifiers to original state for next access. </a:t>
            </a:r>
          </a:p>
          <a:p>
            <a:r>
              <a:rPr lang="en-US" dirty="0"/>
              <a:t>We call this operation as </a:t>
            </a:r>
            <a:r>
              <a:rPr lang="en-US" dirty="0" err="1"/>
              <a:t>precharge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 shown in these three steps, DRAM operation is charge movement between cell and sense-amplifier.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0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energy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Explicitly state the performance improvement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Range for throughput and energy?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Color more? Bulk AND/OR or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Mechanism for NOT – fix the description. (use inverters already in sense amplifiers}?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not coming out – mention the area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… (signify more applications)</a:t>
            </a:r>
          </a:p>
          <a:p>
            <a:r>
              <a:rPr lang="en-US" dirty="0"/>
              <a:t>Add references to some works (</a:t>
            </a:r>
            <a:r>
              <a:rPr lang="en-US" dirty="0" err="1"/>
              <a:t>bitweaving</a:t>
            </a:r>
            <a:r>
              <a:rPr lang="en-US" dirty="0"/>
              <a:t>, </a:t>
            </a:r>
            <a:r>
              <a:rPr lang="en-US" dirty="0" err="1"/>
              <a:t>bitfunnel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6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85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83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256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004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each copy operation takes only 80ns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03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Replace copies with </a:t>
            </a:r>
            <a:r>
              <a:rPr lang="en-US" dirty="0" err="1"/>
              <a:t>rowclone</a:t>
            </a:r>
            <a:r>
              <a:rPr lang="en-US" dirty="0"/>
              <a:t> once it is mentioned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Tie back to the concerns.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Reiterate speedup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strike copy and make it </a:t>
            </a:r>
            <a:r>
              <a:rPr lang="en-US" dirty="0" err="1"/>
              <a:t>rowclone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 the enable signal to the sense amplifier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introducing the dual contact cell, state the key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21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 parameters exist to ensure sufficient movement of charge. </a:t>
            </a:r>
          </a:p>
          <a:p>
            <a:endParaRPr lang="en-US" dirty="0"/>
          </a:p>
          <a:p>
            <a:r>
              <a:rPr lang="en-US" dirty="0"/>
              <a:t>The figure shows the time</a:t>
            </a:r>
            <a:r>
              <a:rPr lang="en-US" baseline="0" dirty="0"/>
              <a:t>line for accessing DRAM in X-axis and Y-axis shows the charge amount in DRAM cell and sense-amplifier. </a:t>
            </a:r>
          </a:p>
          <a:p>
            <a:endParaRPr lang="en-US" dirty="0"/>
          </a:p>
          <a:p>
            <a:r>
              <a:rPr lang="en-US" dirty="0"/>
              <a:t>When selecting a row of cells, each cell drives their charge toward to the corresponding sense-amplifier. </a:t>
            </a:r>
          </a:p>
          <a:p>
            <a:r>
              <a:rPr lang="en-US" dirty="0"/>
              <a:t>If driven charge is more than enough to detect the data, the sense-amplifier starts to restore data by driving charge toward the cell. </a:t>
            </a:r>
          </a:p>
          <a:p>
            <a:r>
              <a:rPr lang="en-US" dirty="0"/>
              <a:t>This restore operation finishes when the cell is fully charged. </a:t>
            </a:r>
          </a:p>
          <a:p>
            <a:endParaRPr lang="en-US" dirty="0"/>
          </a:p>
          <a:p>
            <a:r>
              <a:rPr lang="en-US" dirty="0"/>
              <a:t>Ideally, DRAM</a:t>
            </a:r>
            <a:r>
              <a:rPr lang="en-US" baseline="0" dirty="0"/>
              <a:t> timing parameters are just enough for the sufficient movement of charge. </a:t>
            </a:r>
          </a:p>
          <a:p>
            <a:r>
              <a:rPr lang="en-US" baseline="0" dirty="0"/>
              <a:t>However, in practice, there are large margin in DRAM timing parameters.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</a:t>
            </a:r>
            <a:r>
              <a:rPr lang="en-US" baseline="0" dirty="0"/>
              <a:t> are these margin required?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9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 the enable signal to the sense amplifier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introducing the dual contact cell, state the key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633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the result for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 all the results after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87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it simpler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approaches.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00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 workloads – add set operation workload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83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 “week” and “users”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6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 </a:t>
            </a:r>
            <a:r>
              <a:rPr lang="en-US" dirty="0" err="1"/>
              <a:t>bitweaving</a:t>
            </a:r>
            <a:r>
              <a:rPr lang="en-US" dirty="0"/>
              <a:t>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 the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99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86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2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791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76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are two reasons for the margin in DRAM timing parameters.</a:t>
            </a:r>
          </a:p>
          <a:p>
            <a:endParaRPr lang="en-US" baseline="0" dirty="0"/>
          </a:p>
          <a:p>
            <a:r>
              <a:rPr lang="en-US" baseline="0" dirty="0"/>
              <a:t>First is process variation and second is temperature dependence.</a:t>
            </a:r>
          </a:p>
          <a:p>
            <a:r>
              <a:rPr lang="en-US" baseline="0" dirty="0"/>
              <a:t>Let me introduce the first factor, process variation.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371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76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28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190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412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83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808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00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939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14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Ideally, DRAM would have</a:t>
            </a:r>
            <a:r>
              <a:rPr lang="en-US" dirty="0"/>
              <a:t> uniform cells which have same size, thereby having same access latency. </a:t>
            </a:r>
          </a:p>
          <a:p>
            <a:endParaRPr lang="en-US" dirty="0"/>
          </a:p>
          <a:p>
            <a:r>
              <a:rPr lang="en-US" dirty="0"/>
              <a:t>Unfortunately, due to process variation, each cell has different size, thereby having different access latency. </a:t>
            </a:r>
          </a:p>
          <a:p>
            <a:endParaRPr lang="en-US" dirty="0"/>
          </a:p>
          <a:p>
            <a:r>
              <a:rPr lang="en-US" dirty="0"/>
              <a:t>Therefore, DRAM shows large variation in both charge amount in its cell and access latency to its cell.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52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62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651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59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726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162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261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604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39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356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5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are two reasons for the margin in DRAM timing parameters.</a:t>
            </a:r>
          </a:p>
          <a:p>
            <a:endParaRPr lang="en-US" baseline="0" dirty="0"/>
          </a:p>
          <a:p>
            <a:r>
              <a:rPr lang="en-US" baseline="0" dirty="0"/>
              <a:t>First is process variation and second is temperature dependence.</a:t>
            </a:r>
          </a:p>
          <a:p>
            <a:r>
              <a:rPr lang="en-US" baseline="0" dirty="0"/>
              <a:t>Let me introduce the first factor, process variation.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24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8464BABF-5E20-F148-8177-17A9640D69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35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C7060D6B-49BB-594D-BC7B-9078EFCF6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3546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16E7AC6C-B5D0-5543-AC26-D7C1F51CFE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52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AB342ED9-C43C-C948-88BC-D9C040E9C4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673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10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leakage increases the variation.</a:t>
            </a:r>
          </a:p>
          <a:p>
            <a:r>
              <a:rPr lang="en-US" baseline="0" dirty="0"/>
              <a:t>DRAM</a:t>
            </a:r>
            <a:r>
              <a:rPr lang="en-US" dirty="0"/>
              <a:t> loses their charge over time and loses more charge at higher temperature.</a:t>
            </a:r>
          </a:p>
          <a:p>
            <a:r>
              <a:rPr lang="en-US" baseline="0" dirty="0"/>
              <a:t>Therefore, DRAM</a:t>
            </a:r>
            <a:r>
              <a:rPr lang="en-US" dirty="0"/>
              <a:t> cell has smallest charge when operating at hot temperature, for example 85C which is the highest temperature guaranteed by DRAM standard.</a:t>
            </a:r>
          </a:p>
          <a:p>
            <a:r>
              <a:rPr lang="en-US" baseline="0" dirty="0"/>
              <a:t>This</a:t>
            </a:r>
            <a:r>
              <a:rPr lang="en-US" dirty="0"/>
              <a:t> temperature dependence increases the variation in DRAM cell charge.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06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photo of our infrastructure,</a:t>
            </a:r>
            <a:r>
              <a:rPr lang="en-US" baseline="0" dirty="0"/>
              <a:t> that we built mostly from scratch.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higher throughput, we employ eight FPGAs, all of which are enclosed in thermally-regulated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in DRAM operation is sensing.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typical case, there are more charge in DRAM cell compared to the worst case.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excessive charge enables stronger charge drive to sense-amplifier.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sense-amplifier can detect data of DRAM cell fast, thereby complete sensing operation fast.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DRAM latency profiling results of 115 DRAM modules,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observe that 17% potential reduction for the corresponding timing parameters of sensing.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more charge in typical cases lead to fast sensing.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9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isca09.cs.columbia.edu/" TargetMode="External"/><Relationship Id="rId2" Type="http://schemas.openxmlformats.org/officeDocument/2006/relationships/hyperlink" Target="http://users.ece.cmu.edu/~omutlu/pub/pcm_isca09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hyperlink" Target="http://users.ece.cmu.edu/~omutlu/pub/lee_isca09_talk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yoonguk/papers/kim-isca14.pdf" TargetMode="Externa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yoonguk/papers/kim-isca14.pdf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in-DRAM-bulk-AND-OR-ieee_cal15.pdf" TargetMode="External"/><Relationship Id="rId7" Type="http://schemas.openxmlformats.org/officeDocument/2006/relationships/hyperlink" Target="https://people.inf.ethz.ch/omutlu/pub/in-memory-pointer-chasing-accelerator_iccd16.pdf" TargetMode="External"/><Relationship Id="rId2" Type="http://schemas.openxmlformats.org/officeDocument/2006/relationships/hyperlink" Target="http://users.ece.cmu.edu/~omutlu/pub/rowclone_micro13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users.ece.cmu.edu/~omutlu/pub/tesseract-pim-architecture-for-graph-processing_isca15.pdf" TargetMode="External"/><Relationship Id="rId5" Type="http://schemas.openxmlformats.org/officeDocument/2006/relationships/hyperlink" Target="http://users.ece.cmu.edu/~omutlu/pub/pim-enabled-instructons-for-low-overhead-pim_isca15.pdf" TargetMode="External"/><Relationship Id="rId4" Type="http://schemas.openxmlformats.org/officeDocument/2006/relationships/hyperlink" Target="https://people.inf.ethz.ch/omutlu/pub/GSDRAM-gather-scatter-dram_micro15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in-DRAM-bulk-AND-OR-ieee_cal15.pdf" TargetMode="External"/><Relationship Id="rId2" Type="http://schemas.openxmlformats.org/officeDocument/2006/relationships/hyperlink" Target="http://users.ece.cmu.edu/~omutlu/pub/rowclone_micro13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users.ece.cmu.edu/~omutlu/pub/GSDRAM-gather-scatter-dram_micro15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DRAM. Part 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slides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Vivek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Seshadri</a:t>
            </a:r>
            <a:r>
              <a:rPr lang="en-US" b="1" i="1" dirty="0">
                <a:solidFill>
                  <a:schemeClr val="tx2"/>
                </a:solidFill>
              </a:rPr>
              <a:t>, </a:t>
            </a:r>
            <a:r>
              <a:rPr lang="en-US" b="1" i="1" dirty="0" err="1">
                <a:solidFill>
                  <a:schemeClr val="tx2"/>
                </a:solidFill>
              </a:rPr>
              <a:t>Donghyuk</a:t>
            </a:r>
            <a:r>
              <a:rPr lang="en-US" b="1" i="1" dirty="0">
                <a:solidFill>
                  <a:schemeClr val="tx2"/>
                </a:solidFill>
              </a:rPr>
              <a:t> Lee, </a:t>
            </a:r>
            <a:r>
              <a:rPr lang="en-US" b="1" i="1" dirty="0" err="1">
                <a:solidFill>
                  <a:schemeClr val="tx2"/>
                </a:solidFill>
              </a:rPr>
              <a:t>Yoongu</a:t>
            </a:r>
            <a:r>
              <a:rPr lang="en-US" b="1" i="1" dirty="0">
                <a:solidFill>
                  <a:schemeClr val="tx2"/>
                </a:solidFill>
              </a:rPr>
              <a:t> Kim, 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</a:rPr>
              <a:t>and lectures of </a:t>
            </a:r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ETH and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2" y="1143000"/>
            <a:ext cx="2209798" cy="1524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Temperature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Controller</a:t>
            </a:r>
          </a:p>
          <a:p>
            <a:pPr algn="ctr">
              <a:lnSpc>
                <a:spcPct val="90000"/>
              </a:lnSpc>
            </a:pP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2" y="2667000"/>
            <a:ext cx="2209798" cy="27432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PC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1639386"/>
            <a:ext cx="1447800" cy="25516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Heater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46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FPGAs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98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FPGAs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7619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DRAM 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44893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Charge vs. Resistive Memories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Charge Memory (e.g., DRAM, Flash)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 data by capturing charge Q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Read data by detecting voltage V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Resistive Memory (e.g., PCM, STT-MRAM, memristors)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 data by pulsing current dQ/dt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Read data by detecting resistance R 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650DB3-29A2-714E-810A-FBE1E1392B9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8424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Promising Resistive Memory Technologies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PCM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material phase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phase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STT-MRAM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magnet polarity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polarity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Memristors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/RRAM/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ReRAM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atomic structure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atom distance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B08210-6288-EF4C-90B9-40B9843F95A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6096000" cy="1295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What is Phase Change Memory?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 marL="457131" indent="-457131"/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Phase change material (chalcogenide glass) exists in two states:</a:t>
            </a:r>
          </a:p>
          <a:p>
            <a:pPr marL="784108" lvl="1" indent="-457131"/>
            <a:r>
              <a:rPr lang="en-US" sz="2000">
                <a:latin typeface="Tahoma" charset="0"/>
                <a:ea typeface="ＭＳ Ｐゴシック" charset="0"/>
              </a:rPr>
              <a:t>Amorphous: Low optical reflexivity and high electrical resistivity</a:t>
            </a:r>
          </a:p>
          <a:p>
            <a:pPr marL="784108" lvl="1" indent="-457131"/>
            <a:r>
              <a:rPr lang="en-US" sz="2000">
                <a:latin typeface="Tahoma" charset="0"/>
                <a:ea typeface="ＭＳ Ｐゴシック" charset="0"/>
              </a:rPr>
              <a:t>Crystalline: High optical reflexivity and low electrical resistivity</a:t>
            </a:r>
          </a:p>
          <a:p>
            <a:pPr marL="457131" indent="-45713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E6F7C3-B3F1-AB45-B64C-BA5FC23A5E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248400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90"/>
          <p:cNvSpPr txBox="1">
            <a:spLocks noChangeArrowheads="1"/>
          </p:cNvSpPr>
          <p:nvPr/>
        </p:nvSpPr>
        <p:spPr bwMode="auto">
          <a:xfrm>
            <a:off x="470976" y="5610227"/>
            <a:ext cx="8313179" cy="741731"/>
          </a:xfrm>
          <a:prstGeom prst="rect">
            <a:avLst/>
          </a:prstGeom>
          <a:solidFill>
            <a:srgbClr val="CCCCFF"/>
          </a:solidFill>
          <a:ln w="2540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lIns="63999" tIns="31999" rIns="63999" bIns="3199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PCM is resistive memory:  High resistance (0), Low resistance (1)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PCM cell can be switched between states reliably and quickly</a:t>
            </a:r>
          </a:p>
        </p:txBody>
      </p:sp>
    </p:spTree>
    <p:extLst>
      <p:ext uri="{BB962C8B-B14F-4D97-AF65-F5344CB8AC3E}">
        <p14:creationId xmlns:p14="http://schemas.microsoft.com/office/powerpoint/2010/main" val="137783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How Does PCM Work?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sz="2000">
                <a:latin typeface="Tahoma" charset="0"/>
                <a:ea typeface="ＭＳ Ｐゴシック" charset="0"/>
                <a:cs typeface="ＭＳ Ｐゴシック" charset="0"/>
              </a:rPr>
              <a:t>Write: change phase via current injection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SET: sustained current to heat cell above T</a:t>
            </a:r>
            <a:r>
              <a:rPr lang="en-US" sz="1800" i="1">
                <a:latin typeface="Tahoma" charset="0"/>
                <a:ea typeface="ＭＳ Ｐゴシック" charset="0"/>
              </a:rPr>
              <a:t>cryst</a:t>
            </a:r>
            <a:r>
              <a:rPr lang="en-US" sz="1800">
                <a:latin typeface="Tahoma" charset="0"/>
                <a:ea typeface="ＭＳ Ｐゴシック" charset="0"/>
              </a:rPr>
              <a:t> 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RESET: cell heated above T</a:t>
            </a:r>
            <a:r>
              <a:rPr lang="en-US" sz="1800" i="1">
                <a:latin typeface="Tahoma" charset="0"/>
                <a:ea typeface="ＭＳ Ｐゴシック" charset="0"/>
              </a:rPr>
              <a:t>melt</a:t>
            </a:r>
            <a:r>
              <a:rPr lang="en-US" sz="1800">
                <a:latin typeface="Tahoma" charset="0"/>
                <a:ea typeface="ＭＳ Ｐゴシック" charset="0"/>
              </a:rPr>
              <a:t> and quenched</a:t>
            </a:r>
          </a:p>
          <a:p>
            <a:r>
              <a:rPr lang="en-US" sz="2000">
                <a:latin typeface="Tahoma" charset="0"/>
                <a:ea typeface="ＭＳ Ｐゴシック" charset="0"/>
                <a:cs typeface="ＭＳ Ｐゴシック" charset="0"/>
              </a:rPr>
              <a:t>Read: detect phase via material resistance 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amorphous/crystalline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69144A-7066-6447-B21E-9C90E183834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-80960" y="3208341"/>
            <a:ext cx="3863977" cy="3236912"/>
            <a:chOff x="2960" y="1053"/>
            <a:chExt cx="2434" cy="2039"/>
          </a:xfrm>
        </p:grpSpPr>
        <p:grpSp>
          <p:nvGrpSpPr>
            <p:cNvPr id="43032" name="Group 34"/>
            <p:cNvGrpSpPr>
              <a:grpSpLocks/>
            </p:cNvGrpSpPr>
            <p:nvPr/>
          </p:nvGrpSpPr>
          <p:grpSpPr bwMode="auto">
            <a:xfrm>
              <a:off x="3283" y="1548"/>
              <a:ext cx="177" cy="877"/>
              <a:chOff x="3790" y="1082"/>
              <a:chExt cx="177" cy="877"/>
            </a:xfrm>
          </p:grpSpPr>
          <p:sp>
            <p:nvSpPr>
              <p:cNvPr id="47" name="Freeform 35"/>
              <p:cNvSpPr>
                <a:spLocks noChangeAspect="1"/>
              </p:cNvSpPr>
              <p:nvPr/>
            </p:nvSpPr>
            <p:spPr bwMode="auto">
              <a:xfrm>
                <a:off x="3836" y="1634"/>
                <a:ext cx="94" cy="325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96" y="95"/>
                  </a:cxn>
                  <a:cxn ang="0">
                    <a:pos x="0" y="95"/>
                  </a:cxn>
                  <a:cxn ang="0">
                    <a:pos x="0" y="239"/>
                  </a:cxn>
                  <a:cxn ang="0">
                    <a:pos x="96" y="239"/>
                  </a:cxn>
                  <a:cxn ang="0">
                    <a:pos x="96" y="334"/>
                  </a:cxn>
                </a:cxnLst>
                <a:rect l="0" t="0" r="r" b="b"/>
                <a:pathLst>
                  <a:path w="96" h="334">
                    <a:moveTo>
                      <a:pt x="96" y="0"/>
                    </a:moveTo>
                    <a:lnTo>
                      <a:pt x="96" y="95"/>
                    </a:lnTo>
                    <a:lnTo>
                      <a:pt x="0" y="95"/>
                    </a:lnTo>
                    <a:lnTo>
                      <a:pt x="0" y="239"/>
                    </a:lnTo>
                    <a:lnTo>
                      <a:pt x="96" y="239"/>
                    </a:lnTo>
                    <a:lnTo>
                      <a:pt x="96" y="33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48" name="Line 36"/>
              <p:cNvSpPr>
                <a:spLocks noChangeAspect="1" noChangeShapeType="1"/>
              </p:cNvSpPr>
              <p:nvPr/>
            </p:nvSpPr>
            <p:spPr bwMode="auto">
              <a:xfrm>
                <a:off x="3790" y="1726"/>
                <a:ext cx="0" cy="14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49" name="Freeform 37"/>
              <p:cNvSpPr>
                <a:spLocks noChangeAspect="1"/>
              </p:cNvSpPr>
              <p:nvPr/>
            </p:nvSpPr>
            <p:spPr bwMode="auto">
              <a:xfrm rot="-16200000">
                <a:off x="3772" y="1348"/>
                <a:ext cx="322" cy="63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384" y="144"/>
                  </a:cxn>
                  <a:cxn ang="0">
                    <a:pos x="480" y="0"/>
                  </a:cxn>
                  <a:cxn ang="0">
                    <a:pos x="528" y="240"/>
                  </a:cxn>
                  <a:cxn ang="0">
                    <a:pos x="672" y="0"/>
                  </a:cxn>
                  <a:cxn ang="0">
                    <a:pos x="720" y="240"/>
                  </a:cxn>
                  <a:cxn ang="0">
                    <a:pos x="864" y="0"/>
                  </a:cxn>
                  <a:cxn ang="0">
                    <a:pos x="912" y="144"/>
                  </a:cxn>
                  <a:cxn ang="0">
                    <a:pos x="1344" y="144"/>
                  </a:cxn>
                </a:cxnLst>
                <a:rect l="0" t="0" r="r" b="b"/>
                <a:pathLst>
                  <a:path w="1344" h="240">
                    <a:moveTo>
                      <a:pt x="0" y="144"/>
                    </a:moveTo>
                    <a:lnTo>
                      <a:pt x="384" y="144"/>
                    </a:lnTo>
                    <a:lnTo>
                      <a:pt x="480" y="0"/>
                    </a:lnTo>
                    <a:lnTo>
                      <a:pt x="528" y="240"/>
                    </a:lnTo>
                    <a:lnTo>
                      <a:pt x="672" y="0"/>
                    </a:lnTo>
                    <a:lnTo>
                      <a:pt x="720" y="240"/>
                    </a:lnTo>
                    <a:lnTo>
                      <a:pt x="864" y="0"/>
                    </a:lnTo>
                    <a:lnTo>
                      <a:pt x="912" y="144"/>
                    </a:lnTo>
                    <a:lnTo>
                      <a:pt x="1344" y="14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50" name="Line 38"/>
              <p:cNvSpPr>
                <a:spLocks noChangeAspect="1" noChangeShapeType="1"/>
              </p:cNvSpPr>
              <p:nvPr/>
            </p:nvSpPr>
            <p:spPr bwMode="auto">
              <a:xfrm>
                <a:off x="3929" y="1082"/>
                <a:ext cx="0" cy="17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51" name="Line 39"/>
              <p:cNvSpPr>
                <a:spLocks noChangeAspect="1" noChangeShapeType="1"/>
              </p:cNvSpPr>
              <p:nvPr/>
            </p:nvSpPr>
            <p:spPr bwMode="auto">
              <a:xfrm>
                <a:off x="3930" y="1488"/>
                <a:ext cx="0" cy="19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</p:grpSp>
        <p:pic>
          <p:nvPicPr>
            <p:cNvPr id="43033" name="Picture 40" descr="11201-cell5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4" t="25031" r="25969" b="32062"/>
            <a:stretch>
              <a:fillRect/>
            </a:stretch>
          </p:blipFill>
          <p:spPr bwMode="auto">
            <a:xfrm>
              <a:off x="3949" y="1055"/>
              <a:ext cx="1445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Line 41"/>
            <p:cNvSpPr>
              <a:spLocks noChangeShapeType="1"/>
            </p:cNvSpPr>
            <p:nvPr/>
          </p:nvSpPr>
          <p:spPr bwMode="auto">
            <a:xfrm flipV="1">
              <a:off x="3426" y="1053"/>
              <a:ext cx="514" cy="7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413" y="1946"/>
              <a:ext cx="534" cy="3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269" y="1417"/>
              <a:ext cx="0" cy="507"/>
            </a:xfrm>
            <a:prstGeom prst="line">
              <a:avLst/>
            </a:prstGeom>
            <a:noFill/>
            <a:ln w="38100">
              <a:solidFill>
                <a:srgbClr val="7889FB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2" name="Text Box 44"/>
            <p:cNvSpPr txBox="1">
              <a:spLocks noChangeAspect="1" noChangeArrowheads="1"/>
            </p:cNvSpPr>
            <p:nvPr/>
          </p:nvSpPr>
          <p:spPr bwMode="auto">
            <a:xfrm>
              <a:off x="2960" y="1062"/>
              <a:ext cx="611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Large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Current</a:t>
              </a:r>
            </a:p>
          </p:txBody>
        </p:sp>
        <p:sp>
          <p:nvSpPr>
            <p:cNvPr id="43" name="AutoShape 45"/>
            <p:cNvSpPr>
              <a:spLocks noChangeAspect="1" noChangeArrowheads="1"/>
            </p:cNvSpPr>
            <p:nvPr/>
          </p:nvSpPr>
          <p:spPr bwMode="auto">
            <a:xfrm rot="10800000" flipH="1">
              <a:off x="3375" y="2419"/>
              <a:ext cx="92" cy="76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4" name="Line 46"/>
            <p:cNvSpPr>
              <a:spLocks noChangeAspect="1" noChangeShapeType="1"/>
            </p:cNvSpPr>
            <p:nvPr/>
          </p:nvSpPr>
          <p:spPr bwMode="auto">
            <a:xfrm rot="-5400000">
              <a:off x="3217" y="2185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5" name="Text Box 47"/>
            <p:cNvSpPr txBox="1">
              <a:spLocks noChangeAspect="1" noChangeArrowheads="1"/>
            </p:cNvSpPr>
            <p:nvPr/>
          </p:nvSpPr>
          <p:spPr bwMode="auto">
            <a:xfrm>
              <a:off x="3969" y="2333"/>
              <a:ext cx="1406" cy="446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SET 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cryst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Low resistance</a:t>
              </a:r>
            </a:p>
          </p:txBody>
        </p:sp>
        <p:sp>
          <p:nvSpPr>
            <p:cNvPr id="46" name="Text Box 48"/>
            <p:cNvSpPr txBox="1">
              <a:spLocks noChangeAspect="1" noChangeArrowheads="1"/>
            </p:cNvSpPr>
            <p:nvPr/>
          </p:nvSpPr>
          <p:spPr bwMode="auto">
            <a:xfrm>
              <a:off x="4105" y="2840"/>
              <a:ext cx="1134" cy="252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3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-10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4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itchFamily="-107" charset="2"/>
                  <a:ea typeface="MS PGothic" pitchFamily="34" charset="-128"/>
                  <a:cs typeface="Tahoma" pitchFamily="-107" charset="0"/>
                </a:rPr>
                <a:t>W</a:t>
              </a: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3997328" y="3243266"/>
            <a:ext cx="4267202" cy="3236912"/>
            <a:chOff x="101" y="1053"/>
            <a:chExt cx="2688" cy="2039"/>
          </a:xfrm>
        </p:grpSpPr>
        <p:sp>
          <p:nvSpPr>
            <p:cNvPr id="53" name="Freeform 50"/>
            <p:cNvSpPr>
              <a:spLocks noChangeAspect="1"/>
            </p:cNvSpPr>
            <p:nvPr/>
          </p:nvSpPr>
          <p:spPr bwMode="auto">
            <a:xfrm>
              <a:off x="747" y="2095"/>
              <a:ext cx="94" cy="325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95"/>
                </a:cxn>
                <a:cxn ang="0">
                  <a:pos x="0" y="95"/>
                </a:cxn>
                <a:cxn ang="0">
                  <a:pos x="0" y="239"/>
                </a:cxn>
                <a:cxn ang="0">
                  <a:pos x="96" y="239"/>
                </a:cxn>
                <a:cxn ang="0">
                  <a:pos x="96" y="334"/>
                </a:cxn>
              </a:cxnLst>
              <a:rect l="0" t="0" r="r" b="b"/>
              <a:pathLst>
                <a:path w="96" h="334">
                  <a:moveTo>
                    <a:pt x="96" y="0"/>
                  </a:moveTo>
                  <a:lnTo>
                    <a:pt x="96" y="95"/>
                  </a:lnTo>
                  <a:lnTo>
                    <a:pt x="0" y="95"/>
                  </a:lnTo>
                  <a:lnTo>
                    <a:pt x="0" y="239"/>
                  </a:lnTo>
                  <a:lnTo>
                    <a:pt x="96" y="239"/>
                  </a:lnTo>
                  <a:lnTo>
                    <a:pt x="96" y="334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4" name="Line 51"/>
            <p:cNvSpPr>
              <a:spLocks noChangeAspect="1" noChangeShapeType="1"/>
            </p:cNvSpPr>
            <p:nvPr/>
          </p:nvSpPr>
          <p:spPr bwMode="auto">
            <a:xfrm>
              <a:off x="701" y="2187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5" name="Freeform 52"/>
            <p:cNvSpPr>
              <a:spLocks noChangeAspect="1"/>
            </p:cNvSpPr>
            <p:nvPr/>
          </p:nvSpPr>
          <p:spPr bwMode="auto">
            <a:xfrm rot="-16200000">
              <a:off x="535" y="1804"/>
              <a:ext cx="637" cy="12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384" y="144"/>
                </a:cxn>
                <a:cxn ang="0">
                  <a:pos x="480" y="0"/>
                </a:cxn>
                <a:cxn ang="0">
                  <a:pos x="528" y="240"/>
                </a:cxn>
                <a:cxn ang="0">
                  <a:pos x="672" y="0"/>
                </a:cxn>
                <a:cxn ang="0">
                  <a:pos x="720" y="240"/>
                </a:cxn>
                <a:cxn ang="0">
                  <a:pos x="864" y="0"/>
                </a:cxn>
                <a:cxn ang="0">
                  <a:pos x="912" y="144"/>
                </a:cxn>
                <a:cxn ang="0">
                  <a:pos x="1344" y="144"/>
                </a:cxn>
              </a:cxnLst>
              <a:rect l="0" t="0" r="r" b="b"/>
              <a:pathLst>
                <a:path w="1344" h="240">
                  <a:moveTo>
                    <a:pt x="0" y="144"/>
                  </a:moveTo>
                  <a:lnTo>
                    <a:pt x="384" y="144"/>
                  </a:lnTo>
                  <a:lnTo>
                    <a:pt x="480" y="0"/>
                  </a:lnTo>
                  <a:lnTo>
                    <a:pt x="528" y="240"/>
                  </a:lnTo>
                  <a:lnTo>
                    <a:pt x="672" y="0"/>
                  </a:lnTo>
                  <a:lnTo>
                    <a:pt x="720" y="240"/>
                  </a:lnTo>
                  <a:lnTo>
                    <a:pt x="864" y="0"/>
                  </a:lnTo>
                  <a:lnTo>
                    <a:pt x="912" y="144"/>
                  </a:lnTo>
                  <a:lnTo>
                    <a:pt x="1344" y="14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pic>
          <p:nvPicPr>
            <p:cNvPr id="43021" name="Picture 53" descr="11201-cell8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62" t="21490" r="18938" b="29689"/>
            <a:stretch>
              <a:fillRect/>
            </a:stretch>
          </p:blipFill>
          <p:spPr bwMode="auto">
            <a:xfrm>
              <a:off x="1374" y="1054"/>
              <a:ext cx="1388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V="1">
              <a:off x="853" y="1053"/>
              <a:ext cx="514" cy="6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853" y="2021"/>
              <a:ext cx="521" cy="2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633" y="1445"/>
              <a:ext cx="0" cy="148"/>
            </a:xfrm>
            <a:prstGeom prst="line">
              <a:avLst/>
            </a:prstGeom>
            <a:noFill/>
            <a:ln w="25400">
              <a:solidFill>
                <a:srgbClr val="7889FB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0" name="Text Box 57"/>
            <p:cNvSpPr txBox="1">
              <a:spLocks noChangeAspect="1" noChangeArrowheads="1"/>
            </p:cNvSpPr>
            <p:nvPr/>
          </p:nvSpPr>
          <p:spPr bwMode="auto">
            <a:xfrm>
              <a:off x="303" y="1071"/>
              <a:ext cx="611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Small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Current</a:t>
              </a:r>
            </a:p>
          </p:txBody>
        </p:sp>
        <p:sp>
          <p:nvSpPr>
            <p:cNvPr id="61" name="AutoShape 58"/>
            <p:cNvSpPr>
              <a:spLocks noChangeAspect="1" noChangeArrowheads="1"/>
            </p:cNvSpPr>
            <p:nvPr/>
          </p:nvSpPr>
          <p:spPr bwMode="auto">
            <a:xfrm rot="10800000" flipH="1">
              <a:off x="795" y="2419"/>
              <a:ext cx="92" cy="76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2" name="Line 59"/>
            <p:cNvSpPr>
              <a:spLocks noChangeAspect="1" noChangeShapeType="1"/>
            </p:cNvSpPr>
            <p:nvPr/>
          </p:nvSpPr>
          <p:spPr bwMode="auto">
            <a:xfrm rot="-5400000">
              <a:off x="629" y="2185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3" name="Text Box 60"/>
            <p:cNvSpPr txBox="1">
              <a:spLocks noChangeAspect="1" noChangeArrowheads="1"/>
            </p:cNvSpPr>
            <p:nvPr/>
          </p:nvSpPr>
          <p:spPr bwMode="auto">
            <a:xfrm>
              <a:off x="1383" y="2333"/>
              <a:ext cx="1406" cy="446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RESET 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amorph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High resistance</a:t>
              </a:r>
            </a:p>
          </p:txBody>
        </p:sp>
        <p:sp>
          <p:nvSpPr>
            <p:cNvPr id="64" name="Text Box 61"/>
            <p:cNvSpPr txBox="1">
              <a:spLocks noChangeAspect="1" noChangeArrowheads="1"/>
            </p:cNvSpPr>
            <p:nvPr/>
          </p:nvSpPr>
          <p:spPr bwMode="auto">
            <a:xfrm>
              <a:off x="135" y="2341"/>
              <a:ext cx="505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Device</a:t>
              </a:r>
            </a:p>
          </p:txBody>
        </p:sp>
        <p:sp>
          <p:nvSpPr>
            <p:cNvPr id="65" name="Text Box 62"/>
            <p:cNvSpPr txBox="1">
              <a:spLocks noChangeAspect="1" noChangeArrowheads="1"/>
            </p:cNvSpPr>
            <p:nvPr/>
          </p:nvSpPr>
          <p:spPr bwMode="auto">
            <a:xfrm>
              <a:off x="101" y="1661"/>
              <a:ext cx="578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Memory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Element</a:t>
              </a:r>
            </a:p>
          </p:txBody>
        </p:sp>
        <p:sp>
          <p:nvSpPr>
            <p:cNvPr id="66" name="Text Box 63"/>
            <p:cNvSpPr txBox="1">
              <a:spLocks noChangeAspect="1" noChangeArrowheads="1"/>
            </p:cNvSpPr>
            <p:nvPr/>
          </p:nvSpPr>
          <p:spPr bwMode="auto">
            <a:xfrm>
              <a:off x="1610" y="2840"/>
              <a:ext cx="1043" cy="252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6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-10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7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itchFamily="-107" charset="2"/>
                  <a:ea typeface="MS PGothic" pitchFamily="34" charset="-128"/>
                  <a:cs typeface="Tahoma" pitchFamily="-107" charset="0"/>
                </a:rPr>
                <a:t>W</a:t>
              </a:r>
            </a:p>
          </p:txBody>
        </p:sp>
      </p:grpSp>
      <p:pic>
        <p:nvPicPr>
          <p:cNvPr id="43015" name="Picture 2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14400"/>
            <a:ext cx="26289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 Box 58" descr="90%"/>
          <p:cNvSpPr txBox="1">
            <a:spLocks noChangeArrowheads="1"/>
          </p:cNvSpPr>
          <p:nvPr/>
        </p:nvSpPr>
        <p:spPr bwMode="auto">
          <a:xfrm>
            <a:off x="152402" y="6553202"/>
            <a:ext cx="3386550" cy="2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999" tIns="31999" rIns="63999" bIns="3199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Photo Courtesy: Bipin Rajendran, IBM</a:t>
            </a:r>
          </a:p>
        </p:txBody>
      </p:sp>
      <p:sp>
        <p:nvSpPr>
          <p:cNvPr id="43017" name="Text Box 58" descr="90%"/>
          <p:cNvSpPr txBox="1">
            <a:spLocks noChangeArrowheads="1"/>
          </p:cNvSpPr>
          <p:nvPr/>
        </p:nvSpPr>
        <p:spPr bwMode="auto">
          <a:xfrm>
            <a:off x="3521077" y="6553202"/>
            <a:ext cx="3566086" cy="2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999" tIns="31999" rIns="63999" bIns="3199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Slide Courtesy: Moinuddin Qureshi, IBM</a:t>
            </a:r>
          </a:p>
        </p:txBody>
      </p:sp>
    </p:spTree>
    <p:extLst>
      <p:ext uri="{BB962C8B-B14F-4D97-AF65-F5344CB8AC3E}">
        <p14:creationId xmlns:p14="http://schemas.microsoft.com/office/powerpoint/2010/main" val="10121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Opportunity: PCM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Scales better than DRAM, Flash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Requires current pulses, which scale linearly with feature size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Expected to scale to 9nm (2022 [ITRS])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Prototyped at 20nm (Raoux+, IBM JRD 2008)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Can be denser than DRAM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Can store multiple bits per cell due to large resistance range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Prototypes with 2 bits/cell in ISSCC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08, 4 bits/cell by 2012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Non-volatile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Retain data for &gt;10 years at 85C</a:t>
            </a:r>
          </a:p>
          <a:p>
            <a:pPr lvl="1"/>
            <a:endParaRPr lang="en-US">
              <a:solidFill>
                <a:srgbClr val="0000FF"/>
              </a:solidFill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 refresh needed, low idle power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117907-FFDA-F74E-9C3F-5CD2C05E7B6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ED80AFE6-6954-7B40-A163-C288CF22933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105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PCM Resistance → Value</a:t>
            </a:r>
          </a:p>
        </p:txBody>
      </p:sp>
      <p:cxnSp>
        <p:nvCxnSpPr>
          <p:cNvPr id="13316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3318" name="AutoShape 4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3085704" y="3352271"/>
            <a:ext cx="333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6124774" y="3352271"/>
            <a:ext cx="333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343298" y="3536157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</p:spTree>
    <p:extLst>
      <p:ext uri="{BB962C8B-B14F-4D97-AF65-F5344CB8AC3E}">
        <p14:creationId xmlns:p14="http://schemas.microsoft.com/office/powerpoint/2010/main" val="1242821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E90779AF-54B2-494F-861B-5F6FC6831A6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106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 dirty="0">
                <a:latin typeface="Calibri" charset="0"/>
                <a:cs typeface="Droid Sans" charset="0"/>
              </a:rPr>
              <a:t>Multi-Level Cell PCM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400" y="1604699"/>
            <a:ext cx="8046641" cy="4643438"/>
          </a:xfrm>
        </p:spPr>
        <p:txBody>
          <a:bodyPr/>
          <a:lstStyle/>
          <a:p>
            <a:pPr marL="291134" indent="-217794" eaLnBrk="1">
              <a:lnSpc>
                <a:spcPct val="100000"/>
              </a:lnSpc>
              <a:buSzPct val="45000"/>
              <a:buFont typeface="Wingdings" charset="0"/>
              <a:buChar char="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dirty="0">
                <a:latin typeface="Calibri" charset="0"/>
                <a:cs typeface="Droid Sans" charset="0"/>
              </a:rPr>
              <a:t>Multi-level cell: more than 1 bit per cell</a:t>
            </a:r>
          </a:p>
          <a:p>
            <a:pPr marL="593378" lvl="1" indent="-222239" eaLnBrk="1">
              <a:lnSpc>
                <a:spcPct val="100000"/>
              </a:lnSpc>
              <a:buSzPct val="75000"/>
              <a:buFont typeface="Symbol" charset="0"/>
              <a:buChar char="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sz="2500" dirty="0">
                <a:latin typeface="Calibri" charset="0"/>
                <a:ea typeface="Droid Sans" charset="0"/>
                <a:cs typeface="Droid Sans" charset="0"/>
              </a:rPr>
              <a:t>Further increases density by 2 to 4x [Lee+,ISCA'09]</a:t>
            </a:r>
          </a:p>
          <a:p>
            <a:pPr marL="291134" indent="-217794" eaLnBrk="1">
              <a:lnSpc>
                <a:spcPct val="100000"/>
              </a:lnSpc>
              <a:buClrTx/>
              <a:buSzPct val="45000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endParaRPr lang="en-US" dirty="0">
              <a:latin typeface="Calibri" charset="0"/>
              <a:cs typeface="Droid Sans" charset="0"/>
            </a:endParaRPr>
          </a:p>
          <a:p>
            <a:pPr marL="291134" indent="-217794" eaLnBrk="1">
              <a:lnSpc>
                <a:spcPct val="100000"/>
              </a:lnSpc>
              <a:buSzPct val="45000"/>
              <a:buFont typeface="Wingdings" charset="0"/>
              <a:buChar char="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dirty="0">
                <a:latin typeface="Calibri" charset="0"/>
                <a:cs typeface="Droid Sans" charset="0"/>
              </a:rPr>
              <a:t>But MLC-PCM also has drawbacks</a:t>
            </a:r>
          </a:p>
          <a:p>
            <a:pPr marL="593378" lvl="1" indent="-222239" eaLnBrk="1">
              <a:lnSpc>
                <a:spcPct val="100000"/>
              </a:lnSpc>
              <a:buSzPct val="75000"/>
              <a:buFont typeface="Symbol" charset="0"/>
              <a:buChar char="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sz="2500" dirty="0">
                <a:latin typeface="Calibri" charset="0"/>
                <a:ea typeface="Droid Sans" charset="0"/>
                <a:cs typeface="Droid Sans" charset="0"/>
              </a:rPr>
              <a:t>Higher latency and energy than single-level cell PCM</a:t>
            </a:r>
          </a:p>
        </p:txBody>
      </p:sp>
    </p:spTree>
    <p:extLst>
      <p:ext uri="{BB962C8B-B14F-4D97-AF65-F5344CB8AC3E}">
        <p14:creationId xmlns:p14="http://schemas.microsoft.com/office/powerpoint/2010/main" val="160035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2F3510F2-0B90-8C47-8010-5554990E327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107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MLC-PCM Resistance → Value</a:t>
            </a:r>
          </a:p>
        </p:txBody>
      </p:sp>
      <p:cxnSp>
        <p:nvCxnSpPr>
          <p:cNvPr id="17412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7414" name="AutoShape 4"/>
          <p:cNvCxnSpPr>
            <a:cxnSpLocks noChangeShapeType="1"/>
          </p:cNvCxnSpPr>
          <p:nvPr/>
        </p:nvCxnSpPr>
        <p:spPr bwMode="auto">
          <a:xfrm>
            <a:off x="3388321" y="2717271"/>
            <a:ext cx="1984" cy="2315104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15" name="AutoShape 5"/>
          <p:cNvCxnSpPr>
            <a:cxnSpLocks noChangeShapeType="1"/>
          </p:cNvCxnSpPr>
          <p:nvPr/>
        </p:nvCxnSpPr>
        <p:spPr bwMode="auto">
          <a:xfrm>
            <a:off x="6336110" y="2730502"/>
            <a:ext cx="1984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16" name="AutoShape 6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417" name="Rectangle 7"/>
          <p:cNvSpPr>
            <a:spLocks noChangeArrowheads="1"/>
          </p:cNvSpPr>
          <p:nvPr/>
        </p:nvSpPr>
        <p:spPr bwMode="auto">
          <a:xfrm>
            <a:off x="2171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18" name="Rectangle 8"/>
          <p:cNvSpPr>
            <a:spLocks noChangeArrowheads="1"/>
          </p:cNvSpPr>
          <p:nvPr/>
        </p:nvSpPr>
        <p:spPr bwMode="auto">
          <a:xfrm>
            <a:off x="2505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6743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0" name="Rectangle 10"/>
          <p:cNvSpPr>
            <a:spLocks noChangeArrowheads="1"/>
          </p:cNvSpPr>
          <p:nvPr/>
        </p:nvSpPr>
        <p:spPr bwMode="auto">
          <a:xfrm>
            <a:off x="7077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1" name="Rectangle 11"/>
          <p:cNvSpPr>
            <a:spLocks noChangeArrowheads="1"/>
          </p:cNvSpPr>
          <p:nvPr/>
        </p:nvSpPr>
        <p:spPr bwMode="auto">
          <a:xfrm>
            <a:off x="527645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2" name="Rectangle 12"/>
          <p:cNvSpPr>
            <a:spLocks noChangeArrowheads="1"/>
          </p:cNvSpPr>
          <p:nvPr/>
        </p:nvSpPr>
        <p:spPr bwMode="auto">
          <a:xfrm>
            <a:off x="560982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23" name="Rectangle 13"/>
          <p:cNvSpPr>
            <a:spLocks noChangeArrowheads="1"/>
          </p:cNvSpPr>
          <p:nvPr/>
        </p:nvSpPr>
        <p:spPr bwMode="auto">
          <a:xfrm>
            <a:off x="3772298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24" name="Rectangle 14"/>
          <p:cNvSpPr>
            <a:spLocks noChangeArrowheads="1"/>
          </p:cNvSpPr>
          <p:nvPr/>
        </p:nvSpPr>
        <p:spPr bwMode="auto">
          <a:xfrm>
            <a:off x="4104681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5" name="Text Box 15"/>
          <p:cNvSpPr txBox="1">
            <a:spLocks noChangeArrowheads="1"/>
          </p:cNvSpPr>
          <p:nvPr/>
        </p:nvSpPr>
        <p:spPr bwMode="auto">
          <a:xfrm>
            <a:off x="343298" y="3537479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  <p:sp>
        <p:nvSpPr>
          <p:cNvPr id="17426" name="Text Box 16"/>
          <p:cNvSpPr txBox="1">
            <a:spLocks noChangeArrowheads="1"/>
          </p:cNvSpPr>
          <p:nvPr/>
        </p:nvSpPr>
        <p:spPr bwMode="auto">
          <a:xfrm>
            <a:off x="1714501" y="2448720"/>
            <a:ext cx="799703" cy="45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Bit 1</a:t>
            </a:r>
          </a:p>
        </p:txBody>
      </p:sp>
      <p:sp>
        <p:nvSpPr>
          <p:cNvPr id="17427" name="Text Box 17"/>
          <p:cNvSpPr txBox="1">
            <a:spLocks noChangeArrowheads="1"/>
          </p:cNvSpPr>
          <p:nvPr/>
        </p:nvSpPr>
        <p:spPr bwMode="auto">
          <a:xfrm>
            <a:off x="2514203" y="2448720"/>
            <a:ext cx="857250" cy="45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Bit 0</a:t>
            </a:r>
          </a:p>
        </p:txBody>
      </p:sp>
      <p:cxnSp>
        <p:nvCxnSpPr>
          <p:cNvPr id="17428" name="AutoShape 18"/>
          <p:cNvCxnSpPr>
            <a:cxnSpLocks noChangeShapeType="1"/>
            <a:stCxn id="17426" idx="2"/>
            <a:endCxn id="17417" idx="0"/>
          </p:cNvCxnSpPr>
          <p:nvPr/>
        </p:nvCxnSpPr>
        <p:spPr bwMode="auto">
          <a:xfrm>
            <a:off x="2114353" y="2899599"/>
            <a:ext cx="224234" cy="452672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29" name="AutoShape 19"/>
          <p:cNvCxnSpPr>
            <a:cxnSpLocks noChangeShapeType="1"/>
            <a:stCxn id="17427" idx="2"/>
            <a:endCxn id="17418" idx="0"/>
          </p:cNvCxnSpPr>
          <p:nvPr/>
        </p:nvCxnSpPr>
        <p:spPr bwMode="auto">
          <a:xfrm flipH="1">
            <a:off x="2671962" y="2899599"/>
            <a:ext cx="270866" cy="452672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6519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CBC358AF-F68D-EF49-9F2B-F46424A2F21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108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MLC-PCM Resistance → Value</a:t>
            </a:r>
          </a:p>
        </p:txBody>
      </p:sp>
      <p:cxnSp>
        <p:nvCxnSpPr>
          <p:cNvPr id="19460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9462" name="AutoShape 4"/>
          <p:cNvCxnSpPr>
            <a:cxnSpLocks noChangeShapeType="1"/>
          </p:cNvCxnSpPr>
          <p:nvPr/>
        </p:nvCxnSpPr>
        <p:spPr bwMode="auto">
          <a:xfrm>
            <a:off x="3388321" y="2717271"/>
            <a:ext cx="1984" cy="2315104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5"/>
          <p:cNvCxnSpPr>
            <a:cxnSpLocks noChangeShapeType="1"/>
          </p:cNvCxnSpPr>
          <p:nvPr/>
        </p:nvCxnSpPr>
        <p:spPr bwMode="auto">
          <a:xfrm>
            <a:off x="6336110" y="2730502"/>
            <a:ext cx="1984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6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5" name="Rectangle 7"/>
          <p:cNvSpPr>
            <a:spLocks noChangeArrowheads="1"/>
          </p:cNvSpPr>
          <p:nvPr/>
        </p:nvSpPr>
        <p:spPr bwMode="auto">
          <a:xfrm>
            <a:off x="2171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66" name="Rectangle 8"/>
          <p:cNvSpPr>
            <a:spLocks noChangeArrowheads="1"/>
          </p:cNvSpPr>
          <p:nvPr/>
        </p:nvSpPr>
        <p:spPr bwMode="auto">
          <a:xfrm>
            <a:off x="2505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67" name="Rectangle 9"/>
          <p:cNvSpPr>
            <a:spLocks noChangeArrowheads="1"/>
          </p:cNvSpPr>
          <p:nvPr/>
        </p:nvSpPr>
        <p:spPr bwMode="auto">
          <a:xfrm>
            <a:off x="6743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68" name="Rectangle 10"/>
          <p:cNvSpPr>
            <a:spLocks noChangeArrowheads="1"/>
          </p:cNvSpPr>
          <p:nvPr/>
        </p:nvSpPr>
        <p:spPr bwMode="auto">
          <a:xfrm>
            <a:off x="7077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69" name="Rectangle 11"/>
          <p:cNvSpPr>
            <a:spLocks noChangeArrowheads="1"/>
          </p:cNvSpPr>
          <p:nvPr/>
        </p:nvSpPr>
        <p:spPr bwMode="auto">
          <a:xfrm>
            <a:off x="527645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70" name="Rectangle 12"/>
          <p:cNvSpPr>
            <a:spLocks noChangeArrowheads="1"/>
          </p:cNvSpPr>
          <p:nvPr/>
        </p:nvSpPr>
        <p:spPr bwMode="auto">
          <a:xfrm>
            <a:off x="560982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71" name="Rectangle 13"/>
          <p:cNvSpPr>
            <a:spLocks noChangeArrowheads="1"/>
          </p:cNvSpPr>
          <p:nvPr/>
        </p:nvSpPr>
        <p:spPr bwMode="auto">
          <a:xfrm>
            <a:off x="3772298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72" name="Rectangle 14"/>
          <p:cNvSpPr>
            <a:spLocks noChangeArrowheads="1"/>
          </p:cNvSpPr>
          <p:nvPr/>
        </p:nvSpPr>
        <p:spPr bwMode="auto">
          <a:xfrm>
            <a:off x="4104681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73" name="Text Box 15"/>
          <p:cNvSpPr txBox="1">
            <a:spLocks noChangeArrowheads="1"/>
          </p:cNvSpPr>
          <p:nvPr/>
        </p:nvSpPr>
        <p:spPr bwMode="auto">
          <a:xfrm>
            <a:off x="343298" y="3537479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  <p:sp>
        <p:nvSpPr>
          <p:cNvPr id="19474" name="Text Box 16"/>
          <p:cNvSpPr txBox="1">
            <a:spLocks noChangeArrowheads="1"/>
          </p:cNvSpPr>
          <p:nvPr/>
        </p:nvSpPr>
        <p:spPr bwMode="auto">
          <a:xfrm>
            <a:off x="827585" y="1321595"/>
            <a:ext cx="7288510" cy="108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Less margin between values</a:t>
            </a:r>
          </a:p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→ need more precise sensing/modification of cell contents</a:t>
            </a:r>
          </a:p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→ higher latency/energy (~2x for reads and 4x for writes)</a:t>
            </a:r>
          </a:p>
        </p:txBody>
      </p:sp>
    </p:spTree>
    <p:extLst>
      <p:ext uri="{BB962C8B-B14F-4D97-AF65-F5344CB8AC3E}">
        <p14:creationId xmlns:p14="http://schemas.microsoft.com/office/powerpoint/2010/main" val="39872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Surveyed prototypes from 2003-2008	(ITRS, IEDM, VLSI, ISSCC)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Derived PCM parameters for F=90nm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Phase Change Technology and the Future of Main Memory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,” IEEE Micro Top Picks 2010.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05571C-B6B9-D944-9674-781C1E0E6C1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228600" y="838200"/>
            <a:ext cx="3581400" cy="44196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7" name="Punchline"/>
          <p:cNvSpPr txBox="1"/>
          <p:nvPr/>
        </p:nvSpPr>
        <p:spPr>
          <a:xfrm>
            <a:off x="152400" y="838201"/>
            <a:ext cx="3733800" cy="10629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Typical DIMM at </a:t>
            </a:r>
          </a:p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Low Temperature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798" y="152401"/>
            <a:ext cx="8458201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Obs</a:t>
            </a:r>
            <a:r>
              <a:rPr lang="en-US" sz="4400" b="1" dirty="0"/>
              <a:t> 1. Faster Sensing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5799" y="2514951"/>
            <a:ext cx="2743200" cy="459105"/>
            <a:chOff x="4724400" y="2590800"/>
            <a:chExt cx="2743200" cy="459105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56388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0960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5532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10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24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1816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846" y="1981200"/>
            <a:ext cx="2740153" cy="3019157"/>
            <a:chOff x="4572000" y="1981200"/>
            <a:chExt cx="2740153" cy="3019157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 flipV="1">
              <a:off x="48006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RAM"/>
            <p:cNvSpPr/>
            <p:nvPr/>
          </p:nvSpPr>
          <p:spPr>
            <a:xfrm>
              <a:off x="45720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2578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RAM"/>
            <p:cNvSpPr/>
            <p:nvPr/>
          </p:nvSpPr>
          <p:spPr>
            <a:xfrm>
              <a:off x="50292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57150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RAM"/>
            <p:cNvSpPr/>
            <p:nvPr/>
          </p:nvSpPr>
          <p:spPr>
            <a:xfrm>
              <a:off x="54894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61722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RAM"/>
            <p:cNvSpPr/>
            <p:nvPr/>
          </p:nvSpPr>
          <p:spPr>
            <a:xfrm>
              <a:off x="59466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6294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RAM"/>
            <p:cNvSpPr/>
            <p:nvPr/>
          </p:nvSpPr>
          <p:spPr>
            <a:xfrm>
              <a:off x="64008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083553" y="1981200"/>
              <a:ext cx="3047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RAM"/>
            <p:cNvSpPr/>
            <p:nvPr/>
          </p:nvSpPr>
          <p:spPr>
            <a:xfrm>
              <a:off x="6854953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88846" y="2067086"/>
            <a:ext cx="2743200" cy="459105"/>
            <a:chOff x="1066800" y="2067086"/>
            <a:chExt cx="2743200" cy="459105"/>
          </a:xfrm>
        </p:grpSpPr>
        <p:sp>
          <p:nvSpPr>
            <p:cNvPr id="29" name="Oval 28"/>
            <p:cNvSpPr/>
            <p:nvPr/>
          </p:nvSpPr>
          <p:spPr>
            <a:xfrm>
              <a:off x="19812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4384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956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52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66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5240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6" y="2977676"/>
            <a:ext cx="2743200" cy="1367790"/>
            <a:chOff x="4572000" y="2977676"/>
            <a:chExt cx="2743200" cy="1367790"/>
          </a:xfrm>
          <a:solidFill>
            <a:schemeClr val="accent6">
              <a:lumMod val="75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4864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9436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4008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858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572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0292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4864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9436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4008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858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4864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9436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4008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858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72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292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572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0292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97229" y="2526381"/>
            <a:ext cx="2724912" cy="440817"/>
            <a:chOff x="4583430" y="2539526"/>
            <a:chExt cx="2724912" cy="440817"/>
          </a:xfrm>
        </p:grpSpPr>
        <p:sp>
          <p:nvSpPr>
            <p:cNvPr id="60" name="Oval 59"/>
            <p:cNvSpPr/>
            <p:nvPr/>
          </p:nvSpPr>
          <p:spPr>
            <a:xfrm>
              <a:off x="54978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9550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122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869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583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0406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65046" y="2969895"/>
            <a:ext cx="2592325" cy="1455581"/>
            <a:chOff x="4648200" y="2969895"/>
            <a:chExt cx="2592325" cy="1455581"/>
          </a:xfrm>
        </p:grpSpPr>
        <p:sp>
          <p:nvSpPr>
            <p:cNvPr id="67" name="Down Arrow 66"/>
            <p:cNvSpPr/>
            <p:nvPr/>
          </p:nvSpPr>
          <p:spPr>
            <a:xfrm>
              <a:off x="4648200" y="2971800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Down Arrow 67"/>
            <p:cNvSpPr/>
            <p:nvPr/>
          </p:nvSpPr>
          <p:spPr>
            <a:xfrm>
              <a:off x="5108450" y="2969895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9" name="Down Arrow 68"/>
            <p:cNvSpPr/>
            <p:nvPr/>
          </p:nvSpPr>
          <p:spPr>
            <a:xfrm>
              <a:off x="5562602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0" name="Down Arrow 69"/>
            <p:cNvSpPr/>
            <p:nvPr/>
          </p:nvSpPr>
          <p:spPr>
            <a:xfrm>
              <a:off x="6022852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>
              <a:off x="6478523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6938773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971717" y="2524286"/>
            <a:ext cx="2505284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More charge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962400" y="3200400"/>
            <a:ext cx="2514600" cy="838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Strong charge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flow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967610" y="4466957"/>
            <a:ext cx="250939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Faster sensing</a:t>
            </a:r>
          </a:p>
        </p:txBody>
      </p:sp>
      <p:sp>
        <p:nvSpPr>
          <p:cNvPr id="93" name="Punchline"/>
          <p:cNvSpPr txBox="1"/>
          <p:nvPr/>
        </p:nvSpPr>
        <p:spPr>
          <a:xfrm>
            <a:off x="0" y="5334000"/>
            <a:ext cx="91440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latin typeface="+mj-lt"/>
              </a:rPr>
              <a:t>Typical DIMM at Low Temperature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 More charge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 Faster sensing</a:t>
            </a:r>
            <a:endParaRPr lang="en-US" sz="36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72200" y="838200"/>
            <a:ext cx="2971800" cy="4419600"/>
            <a:chOff x="6172200" y="838200"/>
            <a:chExt cx="2971800" cy="4419600"/>
          </a:xfrm>
        </p:grpSpPr>
        <p:sp>
          <p:nvSpPr>
            <p:cNvPr id="91" name="Rectangle 90"/>
            <p:cNvSpPr/>
            <p:nvPr/>
          </p:nvSpPr>
          <p:spPr>
            <a:xfrm>
              <a:off x="6172200" y="838200"/>
              <a:ext cx="2971800" cy="44196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chemeClr val="accent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+mj-lt"/>
                </a:rPr>
                <a:t>Timing</a:t>
              </a:r>
            </a:p>
            <a:p>
              <a:pPr algn="ctr">
                <a:lnSpc>
                  <a:spcPct val="70000"/>
                </a:lnSpc>
              </a:pPr>
              <a:r>
                <a:rPr lang="en-US" sz="3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36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tRCD</a:t>
              </a:r>
              <a:r>
                <a:rPr lang="en-US" sz="3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ctr"/>
              <a:endParaRPr lang="en-US" sz="1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+mj-lt"/>
                </a:rPr>
                <a:t>17% ↓</a:t>
              </a:r>
              <a:endParaRPr lang="en-US" sz="100" b="1" dirty="0">
                <a:solidFill>
                  <a:srgbClr val="C00000"/>
                </a:solidFill>
                <a:latin typeface="+mj-lt"/>
              </a:endParaRPr>
            </a:p>
            <a:p>
              <a:pPr algn="ctr"/>
              <a:r>
                <a:rPr lang="en-US" sz="4800" b="1" dirty="0">
                  <a:solidFill>
                    <a:srgbClr val="CC0000"/>
                  </a:solidFill>
                  <a:latin typeface="+mj-lt"/>
                </a:rPr>
                <a:t> </a:t>
              </a:r>
              <a:r>
                <a:rPr lang="en-US" sz="4000" b="1" dirty="0">
                  <a:solidFill>
                    <a:srgbClr val="C00000"/>
                  </a:solidFill>
                  <a:latin typeface="+mj-lt"/>
                </a:rPr>
                <a:t>No Errors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Punchline"/>
            <p:cNvSpPr txBox="1"/>
            <p:nvPr/>
          </p:nvSpPr>
          <p:spPr>
            <a:xfrm>
              <a:off x="6172200" y="838200"/>
              <a:ext cx="2971800" cy="10668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115 DIMM </a:t>
              </a:r>
            </a:p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characterization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4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Properties: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 comparable to, but slower than DRAM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Read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50ns: 4x DRAM, 10</a:t>
            </a:r>
            <a:r>
              <a:rPr lang="en-US" baseline="30000">
                <a:latin typeface="Tahoma" charset="0"/>
                <a:ea typeface="ＭＳ Ｐゴシック" charset="0"/>
              </a:rPr>
              <a:t>-3</a:t>
            </a:r>
            <a:r>
              <a:rPr lang="en-US">
                <a:latin typeface="Tahoma" charset="0"/>
                <a:ea typeface="ＭＳ Ｐゴシック" charset="0"/>
              </a:rPr>
              <a:t>x NAND Flash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Write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150ns: 12x DRAM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Write Bandwidth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5-10 MB/s: 0.1x DRAM, 1x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608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524000"/>
            <a:ext cx="9042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4114803"/>
            <a:ext cx="35814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791203"/>
            <a:ext cx="35814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8966" y="4953003"/>
            <a:ext cx="1493837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277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Qureshi+,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Scalable high performance main memory system using phase-change memory technology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,” ISCA 2009.</a:t>
            </a:r>
          </a:p>
        </p:txBody>
      </p:sp>
    </p:spTree>
    <p:extLst>
      <p:ext uri="{BB962C8B-B14F-4D97-AF65-F5344CB8AC3E}">
        <p14:creationId xmlns:p14="http://schemas.microsoft.com/office/powerpoint/2010/main" val="15372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Dynamic Energy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40 uA Rd, 150 uA Wr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2-43x DRAM, 1x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Endurance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Writes induce phase change at 650C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Contacts degrade from thermal expansion/contraction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10</a:t>
            </a:r>
            <a:r>
              <a:rPr lang="en-US" baseline="30000">
                <a:latin typeface="Tahoma" charset="0"/>
                <a:ea typeface="ＭＳ Ｐゴシック" charset="0"/>
              </a:rPr>
              <a:t>8</a:t>
            </a:r>
            <a:r>
              <a:rPr lang="en-US">
                <a:latin typeface="Tahoma" charset="0"/>
                <a:ea typeface="ＭＳ Ｐゴシック" charset="0"/>
              </a:rPr>
              <a:t> writes per cell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10</a:t>
            </a:r>
            <a:r>
              <a:rPr lang="en-US" baseline="30000">
                <a:latin typeface="Tahoma" charset="0"/>
                <a:ea typeface="ＭＳ Ｐゴシック" charset="0"/>
              </a:rPr>
              <a:t>-8</a:t>
            </a:r>
            <a:r>
              <a:rPr lang="en-US">
                <a:latin typeface="Tahoma" charset="0"/>
                <a:ea typeface="ＭＳ Ｐゴシック" charset="0"/>
              </a:rPr>
              <a:t>x DRAM, 10</a:t>
            </a:r>
            <a:r>
              <a:rPr lang="en-US" baseline="30000">
                <a:latin typeface="Tahoma" charset="0"/>
                <a:ea typeface="ＭＳ Ｐゴシック" charset="0"/>
              </a:rPr>
              <a:t>3</a:t>
            </a:r>
            <a:r>
              <a:rPr lang="en-US">
                <a:latin typeface="Tahoma" charset="0"/>
                <a:ea typeface="ＭＳ Ｐゴシック" charset="0"/>
              </a:rPr>
              <a:t>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Cell Size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9-12F</a:t>
            </a:r>
            <a:r>
              <a:rPr lang="en-US" baseline="30000">
                <a:latin typeface="Tahoma" charset="0"/>
                <a:ea typeface="ＭＳ Ｐゴシック" charset="0"/>
              </a:rPr>
              <a:t>2</a:t>
            </a:r>
            <a:r>
              <a:rPr lang="en-US">
                <a:latin typeface="Tahoma" charset="0"/>
                <a:ea typeface="ＭＳ Ｐゴシック" charset="0"/>
              </a:rPr>
              <a:t> using BJT, single-level cells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1.5x DRAM, 2-3x NAND     (will scale with feature size, MLC)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BB1E15-88E8-7E48-935F-EBC85272E6E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28803"/>
            <a:ext cx="38100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278313"/>
            <a:ext cx="40386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943603"/>
            <a:ext cx="3124200" cy="4286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3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Memory: Pros and Cons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520700"/>
            <a:ext cx="8610600" cy="5194300"/>
          </a:xfrm>
        </p:spPr>
        <p:txBody>
          <a:bodyPr>
            <a:normAutofit fontScale="70000" lnSpcReduction="20000"/>
          </a:bodyPr>
          <a:lstStyle/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Pros over DRAM</a:t>
            </a: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Better technology scaling (capacity and cost)</a:t>
            </a: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Non volatile </a:t>
            </a:r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  <a:sym typeface="Wingdings"/>
              </a:rPr>
              <a:t> Persistent</a:t>
            </a:r>
            <a:endParaRPr lang="en-US" dirty="0">
              <a:solidFill>
                <a:srgbClr val="008000"/>
              </a:solidFill>
              <a:latin typeface="Tahoma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Low idle power (no refresh)</a:t>
            </a:r>
          </a:p>
          <a:p>
            <a:pPr lvl="1" eaLnBrk="1" hangingPunct="1"/>
            <a:endParaRPr lang="en-US" sz="11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Higher latencies: ~4-15x DRAM (especially write)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Higher active energy: ~2-50x DRAM (especially write)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Lower endurance (a cell dies after ~10</a:t>
            </a:r>
            <a:r>
              <a:rPr lang="en-US" baseline="300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8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 writes)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Reliability issues (resistance drift)</a:t>
            </a:r>
          </a:p>
          <a:p>
            <a:pPr lvl="1" eaLnBrk="1" hangingPunct="1"/>
            <a:endParaRPr lang="en-US" sz="20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Challenges in enabling PCM as DRAM replacement/helper:</a:t>
            </a:r>
          </a:p>
          <a:p>
            <a:pPr lvl="1"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Mitigate PCM shortcomings</a:t>
            </a:r>
          </a:p>
          <a:p>
            <a:pPr lvl="1"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Find the right way to place PCM in the system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E82CC-7BA9-6841-9A5F-3367483BAFF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2B301-FC2F-4248-8EC0-A47EC865EC6C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8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PCM-based Main Memory (I)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816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1100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1100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Hybrid PCM+DRAM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000" dirty="0" err="1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Qureshi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+ ISCA’09, </a:t>
            </a:r>
            <a:r>
              <a:rPr lang="en-US" sz="2000" dirty="0" err="1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Dhiman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+ DAC’09]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partition/migrate data between PCM and DRAM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3EF163-E7CF-734F-8A38-A2627986A4B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2229" name="Picture 4" descr="pcm-dra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524000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484784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3200400" y="2708920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E4E01F-2F7A-4305-9780-530AF8EB9835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8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3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PCM-based Main Memory (II)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816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Pure PCM main memory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[Lee et al., ISCA’09, Top Picks’10]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redesign entire hierarchy (and cores) to overcome PCM shortcomings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8C9EB-AE2A-C24C-B938-98D1CB46FF5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4277" name="Picture 4" descr="pcm-dra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524000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" y="1484784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6096000" y="2743200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CBBA3-06F1-4D8F-B1A0-B3EE6D16083D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896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An Initial Study: Replace DRAM with PCM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807896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Surveyed prototypes from 2003-2008 (e.g. IEDM, VLSI, ISSCC)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Derived “average” PCM parameters for F=90nm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82A579-E316-044F-805A-ED8A38B349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84984"/>
            <a:ext cx="840105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5301208"/>
            <a:ext cx="216024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4199384"/>
            <a:ext cx="243840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5775772"/>
            <a:ext cx="243840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B2848-A702-4E99-AD93-8D80448C43DA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 sz="3500">
                <a:solidFill>
                  <a:srgbClr val="006633"/>
                </a:solidFill>
                <a:latin typeface="Garamond" charset="0"/>
                <a:ea typeface="ＭＳ Ｐゴシック" charset="0"/>
                <a:cs typeface="ＭＳ Ｐゴシック" charset="0"/>
              </a:rPr>
              <a:t>Results: Naïve Replacement of DRAM with PCM</a:t>
            </a:r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Replace DRAM with PCM in a 4-core, 4MB L2 system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PCM organized the same as DRAM: row buffers, banks, peripherals</a:t>
            </a:r>
          </a:p>
          <a:p>
            <a:r>
              <a:rPr lang="en-US" sz="22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1.6x delay, 2.2x energy, 500-hour average lifetime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sz="2200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sz="22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22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22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5DDA85-8629-3848-BCAD-65B9EC18818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362200"/>
            <a:ext cx="8280400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366C2-5FE6-4FD0-B8E1-AD5A54A61B34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3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Architecting PCM to Mitigate Shortcomings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 1: Use multiple narrow row buffers in each PCM chip</a:t>
            </a:r>
          </a:p>
          <a:p>
            <a:pPr marL="695220" lvl="2" indent="-342849">
              <a:buNone/>
            </a:pPr>
            <a:r>
              <a:rPr lang="en-US" sz="2200" dirty="0">
                <a:latin typeface="Tahoma" charset="0"/>
                <a:ea typeface="ＭＳ Ｐゴシック" charset="0"/>
                <a:sym typeface="Wingdings" charset="0"/>
              </a:rPr>
              <a:t> </a:t>
            </a:r>
            <a:r>
              <a:rPr lang="en-US" sz="2200" dirty="0">
                <a:latin typeface="Tahoma" charset="0"/>
                <a:ea typeface="ＭＳ Ｐゴシック" charset="0"/>
              </a:rPr>
              <a:t>Reduces array reads/writes </a:t>
            </a:r>
            <a:r>
              <a:rPr lang="en-US" sz="2200" dirty="0">
                <a:latin typeface="Tahoma" charset="0"/>
                <a:ea typeface="ＭＳ Ｐゴシック" charset="0"/>
                <a:sym typeface="Wingdings" charset="0"/>
              </a:rPr>
              <a:t> better endurance, latency, energy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  <a:sym typeface="Wingdings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Idea 2: Write into array at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    cache block or word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    granularity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	 Reduces unnecessary wear	 </a:t>
            </a:r>
            <a:endParaRPr lang="en-US" sz="2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7187ED-11D3-4F44-9645-0E823415E70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63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41960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Text Box 55"/>
          <p:cNvSpPr txBox="1">
            <a:spLocks noChangeArrowheads="1"/>
          </p:cNvSpPr>
          <p:nvPr/>
        </p:nvSpPr>
        <p:spPr bwMode="auto">
          <a:xfrm>
            <a:off x="5105530" y="3200402"/>
            <a:ext cx="1107817" cy="4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DRAM</a:t>
            </a:r>
          </a:p>
        </p:txBody>
      </p:sp>
      <p:sp>
        <p:nvSpPr>
          <p:cNvPr id="56327" name="Text Box 55"/>
          <p:cNvSpPr txBox="1">
            <a:spLocks noChangeArrowheads="1"/>
          </p:cNvSpPr>
          <p:nvPr/>
        </p:nvSpPr>
        <p:spPr bwMode="auto">
          <a:xfrm>
            <a:off x="7742136" y="3195641"/>
            <a:ext cx="868569" cy="4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3A6A36-D3C1-430E-A779-E6D0E8B1FBF0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Results: Architected PCM as Main Memory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1.2x delay, 1.0x energy, 5.6-year average lifetime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Scaling improves energy, endurance, density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1: Worst-case lifetime is much shorter (no guarantees)</a:t>
            </a: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2: Intensive applications see large performance and energy hits</a:t>
            </a: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3: Optimistic PCM parameters?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CB8ED4-A500-C744-ACEF-D399903418A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734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9450"/>
            <a:ext cx="83375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FAB2A-CD3C-475B-AA66-158691FE1D4F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2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 As Main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Benjamin C. Lee, </a:t>
            </a:r>
            <a:r>
              <a:rPr lang="en-US" sz="2200" dirty="0" err="1"/>
              <a:t>Engin</a:t>
            </a:r>
            <a:r>
              <a:rPr lang="en-US" sz="2200" dirty="0"/>
              <a:t> </a:t>
            </a:r>
            <a:r>
              <a:rPr lang="en-US" sz="2200" dirty="0" err="1"/>
              <a:t>Ipek</a:t>
            </a:r>
            <a:r>
              <a:rPr lang="en-US" sz="2200" dirty="0"/>
              <a:t>, Onur Mutlu, and Doug Burger,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"Architecting Phase Change Memory as a Scalable DRAM Alternative"</a:t>
            </a:r>
            <a:br>
              <a:rPr lang="en-US" sz="2200" dirty="0"/>
            </a:br>
            <a:r>
              <a:rPr lang="en-US" sz="2200" i="1" dirty="0"/>
              <a:t>Proceedings of the </a:t>
            </a:r>
            <a:r>
              <a:rPr lang="en-US" sz="2200" i="1" dirty="0">
                <a:hlinkClick r:id="rId3"/>
              </a:rPr>
              <a:t>36th International Symposium on Computer Architecture</a:t>
            </a:r>
            <a:r>
              <a:rPr lang="en-US" sz="2200" i="1" dirty="0"/>
              <a:t> (</a:t>
            </a:r>
            <a:r>
              <a:rPr lang="en-US" sz="2200" b="1" i="1" dirty="0"/>
              <a:t>ISCA</a:t>
            </a:r>
            <a:r>
              <a:rPr lang="en-US" sz="2200" i="1" dirty="0"/>
              <a:t>)</a:t>
            </a:r>
            <a:r>
              <a:rPr lang="en-US" sz="2200" dirty="0"/>
              <a:t>, pages 2-13, Austin, TX, June 2009. </a:t>
            </a:r>
            <a:r>
              <a:rPr lang="en-US" sz="2200" dirty="0">
                <a:hlinkClick r:id="rId4"/>
              </a:rPr>
              <a:t>Slides (pdf)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3016"/>
            <a:ext cx="9144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8BFA1-9E38-457E-80F9-A7747AEFEFB9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1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28600" y="838200"/>
            <a:ext cx="3581400" cy="44196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10726"/>
            <a:ext cx="78486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Obs</a:t>
            </a:r>
            <a:r>
              <a:rPr lang="en-US" sz="4400" b="1" dirty="0"/>
              <a:t> 2. Reducing Restore Time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5799" y="2514951"/>
            <a:ext cx="2743200" cy="459105"/>
            <a:chOff x="4724400" y="2590800"/>
            <a:chExt cx="2743200" cy="459105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56388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0960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5532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10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24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1816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846" y="1981200"/>
            <a:ext cx="2740153" cy="3019157"/>
            <a:chOff x="4572000" y="1981200"/>
            <a:chExt cx="2740153" cy="3019157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 flipV="1">
              <a:off x="48006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RAM"/>
            <p:cNvSpPr/>
            <p:nvPr/>
          </p:nvSpPr>
          <p:spPr>
            <a:xfrm>
              <a:off x="45720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2578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RAM"/>
            <p:cNvSpPr/>
            <p:nvPr/>
          </p:nvSpPr>
          <p:spPr>
            <a:xfrm>
              <a:off x="50292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57150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RAM"/>
            <p:cNvSpPr/>
            <p:nvPr/>
          </p:nvSpPr>
          <p:spPr>
            <a:xfrm>
              <a:off x="54894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61722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RAM"/>
            <p:cNvSpPr/>
            <p:nvPr/>
          </p:nvSpPr>
          <p:spPr>
            <a:xfrm>
              <a:off x="59466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6294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RAM"/>
            <p:cNvSpPr/>
            <p:nvPr/>
          </p:nvSpPr>
          <p:spPr>
            <a:xfrm>
              <a:off x="64008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083553" y="1981200"/>
              <a:ext cx="3047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RAM"/>
            <p:cNvSpPr/>
            <p:nvPr/>
          </p:nvSpPr>
          <p:spPr>
            <a:xfrm>
              <a:off x="6854953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88846" y="2067086"/>
            <a:ext cx="2743200" cy="459105"/>
            <a:chOff x="1066800" y="2067086"/>
            <a:chExt cx="2743200" cy="459105"/>
          </a:xfrm>
        </p:grpSpPr>
        <p:sp>
          <p:nvSpPr>
            <p:cNvPr id="29" name="Oval 28"/>
            <p:cNvSpPr/>
            <p:nvPr/>
          </p:nvSpPr>
          <p:spPr>
            <a:xfrm>
              <a:off x="19812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4384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956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52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66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5240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6" y="2977676"/>
            <a:ext cx="2743200" cy="1367790"/>
            <a:chOff x="4572000" y="2977676"/>
            <a:chExt cx="2743200" cy="1367790"/>
          </a:xfrm>
          <a:solidFill>
            <a:schemeClr val="accent6">
              <a:lumMod val="75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4864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9436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4008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858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572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0292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4864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9436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4008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858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4864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9436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4008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858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72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292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572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0292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97229" y="2526381"/>
            <a:ext cx="2724912" cy="440817"/>
            <a:chOff x="4583430" y="2539526"/>
            <a:chExt cx="2724912" cy="44081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0" name="Oval 59"/>
            <p:cNvSpPr/>
            <p:nvPr/>
          </p:nvSpPr>
          <p:spPr>
            <a:xfrm>
              <a:off x="5497830" y="2541431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955030" y="2541431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12230" y="2541431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869430" y="2539526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583430" y="2539526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040630" y="2539526"/>
              <a:ext cx="438912" cy="438912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 rot="10800000">
            <a:off x="765046" y="2971800"/>
            <a:ext cx="2592325" cy="1455581"/>
            <a:chOff x="4648200" y="2969895"/>
            <a:chExt cx="2592325" cy="1455581"/>
          </a:xfrm>
        </p:grpSpPr>
        <p:sp>
          <p:nvSpPr>
            <p:cNvPr id="74" name="Down Arrow 73"/>
            <p:cNvSpPr/>
            <p:nvPr/>
          </p:nvSpPr>
          <p:spPr>
            <a:xfrm>
              <a:off x="4648200" y="2971800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Down Arrow 74"/>
            <p:cNvSpPr/>
            <p:nvPr/>
          </p:nvSpPr>
          <p:spPr>
            <a:xfrm>
              <a:off x="5108450" y="2969895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6" name="Down Arrow 75"/>
            <p:cNvSpPr/>
            <p:nvPr/>
          </p:nvSpPr>
          <p:spPr>
            <a:xfrm>
              <a:off x="5562602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7" name="Down Arrow 76"/>
            <p:cNvSpPr/>
            <p:nvPr/>
          </p:nvSpPr>
          <p:spPr>
            <a:xfrm>
              <a:off x="6022852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8" name="Down Arrow 77"/>
            <p:cNvSpPr/>
            <p:nvPr/>
          </p:nvSpPr>
          <p:spPr>
            <a:xfrm>
              <a:off x="6478523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9" name="Down Arrow 78"/>
            <p:cNvSpPr/>
            <p:nvPr/>
          </p:nvSpPr>
          <p:spPr>
            <a:xfrm>
              <a:off x="6938773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3657600" y="1524000"/>
            <a:ext cx="2667000" cy="13002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Larger cell &amp; 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Less leakage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 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Extra charge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57600" y="2819399"/>
            <a:ext cx="2762223" cy="1447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No need to fully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restore charge</a:t>
            </a:r>
          </a:p>
        </p:txBody>
      </p:sp>
      <p:sp>
        <p:nvSpPr>
          <p:cNvPr id="89" name="Punchline"/>
          <p:cNvSpPr txBox="1"/>
          <p:nvPr/>
        </p:nvSpPr>
        <p:spPr>
          <a:xfrm>
            <a:off x="0" y="5334000"/>
            <a:ext cx="91440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latin typeface="+mj-lt"/>
              </a:rPr>
              <a:t>Typical DIMM at lower temperature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 More charge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  <a:sym typeface="Wingdings"/>
              </a:rPr>
              <a:t> Restore time reduction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69152" y="838200"/>
            <a:ext cx="2974848" cy="4419600"/>
            <a:chOff x="6169152" y="838200"/>
            <a:chExt cx="2974848" cy="4419600"/>
          </a:xfrm>
        </p:grpSpPr>
        <p:sp>
          <p:nvSpPr>
            <p:cNvPr id="87" name="Rectangle 86"/>
            <p:cNvSpPr/>
            <p:nvPr/>
          </p:nvSpPr>
          <p:spPr>
            <a:xfrm>
              <a:off x="6172200" y="838200"/>
              <a:ext cx="2971800" cy="44196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chemeClr val="accent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+mj-lt"/>
                </a:rPr>
                <a:t> Read </a:t>
              </a:r>
              <a:r>
                <a:rPr lang="en-US" sz="2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2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tRAS</a:t>
              </a:r>
              <a:r>
                <a:rPr lang="en-US" sz="2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ctr">
                <a:lnSpc>
                  <a:spcPct val="90000"/>
                </a:lnSpc>
              </a:pPr>
              <a:r>
                <a:rPr lang="en-US" sz="4800" b="1" dirty="0">
                  <a:solidFill>
                    <a:srgbClr val="CC0000"/>
                  </a:solidFill>
                  <a:latin typeface="+mj-lt"/>
                </a:rPr>
                <a:t>37% ↓</a:t>
              </a: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+mj-lt"/>
                </a:rPr>
                <a:t> Write </a:t>
              </a:r>
              <a:r>
                <a:rPr lang="en-US" sz="2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2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tWR</a:t>
              </a:r>
              <a:r>
                <a:rPr lang="en-US" sz="2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ctr">
                <a:lnSpc>
                  <a:spcPct val="90000"/>
                </a:lnSpc>
              </a:pPr>
              <a:r>
                <a:rPr lang="en-US" sz="4800" b="1" dirty="0">
                  <a:solidFill>
                    <a:srgbClr val="CC0000"/>
                  </a:solidFill>
                  <a:latin typeface="+mj-lt"/>
                </a:rPr>
                <a:t>54%</a:t>
              </a:r>
              <a:r>
                <a:rPr lang="en-US" sz="4000" b="1" dirty="0">
                  <a:solidFill>
                    <a:srgbClr val="CC0000"/>
                  </a:solidFill>
                  <a:latin typeface="+mj-lt"/>
                </a:rPr>
                <a:t> ↓</a:t>
              </a:r>
            </a:p>
            <a:p>
              <a:pPr algn="ctr"/>
              <a:endParaRPr lang="en-US" sz="100" b="1" dirty="0">
                <a:solidFill>
                  <a:srgbClr val="CC0000"/>
                </a:solidFill>
                <a:latin typeface="+mj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4000" b="1" dirty="0">
                  <a:solidFill>
                    <a:srgbClr val="CC0000"/>
                  </a:solidFill>
                  <a:latin typeface="+mj-lt"/>
                </a:rPr>
                <a:t>No Errors</a:t>
              </a:r>
            </a:p>
          </p:txBody>
        </p:sp>
        <p:sp>
          <p:nvSpPr>
            <p:cNvPr id="71" name="Punchline"/>
            <p:cNvSpPr txBox="1"/>
            <p:nvPr/>
          </p:nvSpPr>
          <p:spPr>
            <a:xfrm>
              <a:off x="6169152" y="838200"/>
              <a:ext cx="2974847" cy="10668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115 DIMM </a:t>
              </a:r>
            </a:p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characterization</a:t>
              </a:r>
            </a:p>
          </p:txBody>
        </p:sp>
      </p:grpSp>
      <p:sp>
        <p:nvSpPr>
          <p:cNvPr id="72" name="Punchline"/>
          <p:cNvSpPr txBox="1"/>
          <p:nvPr/>
        </p:nvSpPr>
        <p:spPr>
          <a:xfrm>
            <a:off x="152400" y="838201"/>
            <a:ext cx="3733800" cy="10629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Typical DIMM at </a:t>
            </a:r>
          </a:p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Low Temperature</a:t>
            </a:r>
          </a:p>
        </p:txBody>
      </p:sp>
    </p:spTree>
    <p:extLst>
      <p:ext uri="{BB962C8B-B14F-4D97-AF65-F5344CB8AC3E}">
        <p14:creationId xmlns:p14="http://schemas.microsoft.com/office/powerpoint/2010/main" val="30409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/>
      <p:bldP spid="8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809-2523-4B75-9072-594F44E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#5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D818-3F4A-4547-BEE5-DA6CF871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u="sng" dirty="0">
                <a:hlinkClick r:id="rId2"/>
              </a:rPr>
              <a:t>Flipping Bits in Memory Without Accessing Them</a:t>
            </a:r>
            <a:br>
              <a:rPr lang="en-CA" dirty="0">
                <a:solidFill>
                  <a:srgbClr val="0033CC"/>
                </a:solidFill>
              </a:rPr>
            </a:br>
            <a:r>
              <a:rPr lang="en-CA" dirty="0" err="1">
                <a:solidFill>
                  <a:srgbClr val="333333"/>
                </a:solidFill>
                <a:latin typeface="Helvetica Neue"/>
              </a:rPr>
              <a:t>Yoongu</a:t>
            </a:r>
            <a:r>
              <a:rPr lang="en-CA" dirty="0">
                <a:solidFill>
                  <a:srgbClr val="333333"/>
                </a:solidFill>
                <a:latin typeface="Helvetica Neue"/>
              </a:rPr>
              <a:t> Kim et al., </a:t>
            </a:r>
            <a:r>
              <a:rPr lang="en-CA" sz="2800" i="1" dirty="0">
                <a:solidFill>
                  <a:srgbClr val="333333"/>
                </a:solidFill>
                <a:latin typeface="Helvetica Neue"/>
              </a:rPr>
              <a:t>ISCA 2014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132B-88CD-434C-9C53-D4683D07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7914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Advanced Memory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slides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Vivek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Seshadri</a:t>
            </a:r>
            <a:r>
              <a:rPr lang="en-US" b="1" i="1" dirty="0">
                <a:solidFill>
                  <a:schemeClr val="tx2"/>
                </a:solidFill>
              </a:rPr>
              <a:t>, </a:t>
            </a:r>
            <a:r>
              <a:rPr lang="en-US" b="1" i="1" dirty="0" err="1">
                <a:solidFill>
                  <a:schemeClr val="tx2"/>
                </a:solidFill>
              </a:rPr>
              <a:t>Yoongu</a:t>
            </a:r>
            <a:r>
              <a:rPr lang="en-US" b="1" i="1" dirty="0">
                <a:solidFill>
                  <a:schemeClr val="tx2"/>
                </a:solidFill>
              </a:rPr>
              <a:t> Kim, 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</a:rPr>
              <a:t>and lectures of </a:t>
            </a:r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ETH and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3962400" y="915447"/>
            <a:ext cx="4914100" cy="3340699"/>
            <a:chOff x="4303653" y="915447"/>
            <a:chExt cx="4914100" cy="3340699"/>
          </a:xfrm>
        </p:grpSpPr>
        <p:sp>
          <p:nvSpPr>
            <p:cNvPr id="117" name="Oval 116"/>
            <p:cNvSpPr/>
            <p:nvPr/>
          </p:nvSpPr>
          <p:spPr>
            <a:xfrm>
              <a:off x="5403440" y="1512946"/>
              <a:ext cx="2743200" cy="27432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5435188" y="2332787"/>
              <a:ext cx="142652" cy="71323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7985761" y="2377440"/>
              <a:ext cx="146684" cy="61967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6779293" y="1451917"/>
              <a:ext cx="0" cy="13931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303653" y="1907092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Empty (0V)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857743" y="1913417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Full (</a:t>
              </a:r>
              <a:r>
                <a:rPr lang="en-US" sz="2800" dirty="0" err="1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Vdd</a:t>
              </a: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090143" y="915447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Half</a:t>
              </a:r>
            </a:p>
          </p:txBody>
        </p:sp>
      </p:grpSp>
      <p:sp>
        <p:nvSpPr>
          <p:cNvPr id="152" name="Arc 151"/>
          <p:cNvSpPr/>
          <p:nvPr/>
        </p:nvSpPr>
        <p:spPr>
          <a:xfrm rot="16200000">
            <a:off x="5715985" y="1985766"/>
            <a:ext cx="1143000" cy="1058369"/>
          </a:xfrm>
          <a:prstGeom prst="arc">
            <a:avLst/>
          </a:prstGeom>
          <a:ln w="57150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1" name="Arc 150"/>
          <p:cNvSpPr/>
          <p:nvPr/>
        </p:nvSpPr>
        <p:spPr>
          <a:xfrm>
            <a:off x="6059547" y="1956258"/>
            <a:ext cx="1143000" cy="1058369"/>
          </a:xfrm>
          <a:prstGeom prst="arc">
            <a:avLst/>
          </a:prstGeom>
          <a:ln w="571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7" name="Arc 156"/>
          <p:cNvSpPr/>
          <p:nvPr/>
        </p:nvSpPr>
        <p:spPr>
          <a:xfrm rot="16200000">
            <a:off x="5718528" y="1983892"/>
            <a:ext cx="1143000" cy="1058369"/>
          </a:xfrm>
          <a:prstGeom prst="arc">
            <a:avLst/>
          </a:prstGeom>
          <a:ln w="5715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6" name="Arc 155"/>
          <p:cNvSpPr/>
          <p:nvPr/>
        </p:nvSpPr>
        <p:spPr>
          <a:xfrm>
            <a:off x="6062090" y="1954384"/>
            <a:ext cx="1143000" cy="1058369"/>
          </a:xfrm>
          <a:prstGeom prst="arc">
            <a:avLst/>
          </a:prstGeom>
          <a:ln w="57150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28600" y="838200"/>
            <a:ext cx="3581400" cy="44196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1"/>
            <a:ext cx="89916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Obs</a:t>
            </a:r>
            <a:r>
              <a:rPr lang="en-US" sz="4400" b="1" dirty="0"/>
              <a:t> 3. Reducing </a:t>
            </a:r>
            <a:r>
              <a:rPr lang="en-US" sz="4400" b="1" dirty="0" err="1"/>
              <a:t>Precharge</a:t>
            </a:r>
            <a:r>
              <a:rPr lang="en-US" sz="4400" b="1" dirty="0"/>
              <a:t> Time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0373" y="2514951"/>
            <a:ext cx="2743200" cy="459105"/>
            <a:chOff x="4724400" y="2590800"/>
            <a:chExt cx="2743200" cy="459105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56388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0960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5532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10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24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1816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3420" y="1981200"/>
            <a:ext cx="2740153" cy="3019157"/>
            <a:chOff x="4572000" y="1981200"/>
            <a:chExt cx="2740153" cy="3019157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 flipV="1">
              <a:off x="48006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RAM"/>
            <p:cNvSpPr/>
            <p:nvPr/>
          </p:nvSpPr>
          <p:spPr>
            <a:xfrm>
              <a:off x="45720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2578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RAM"/>
            <p:cNvSpPr/>
            <p:nvPr/>
          </p:nvSpPr>
          <p:spPr>
            <a:xfrm>
              <a:off x="50292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57150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RAM"/>
            <p:cNvSpPr/>
            <p:nvPr/>
          </p:nvSpPr>
          <p:spPr>
            <a:xfrm>
              <a:off x="54894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6172200" y="1981200"/>
              <a:ext cx="3046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RAM"/>
            <p:cNvSpPr/>
            <p:nvPr/>
          </p:nvSpPr>
          <p:spPr>
            <a:xfrm>
              <a:off x="59466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629400" y="1981200"/>
              <a:ext cx="0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RAM"/>
            <p:cNvSpPr/>
            <p:nvPr/>
          </p:nvSpPr>
          <p:spPr>
            <a:xfrm>
              <a:off x="64008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083553" y="1981200"/>
              <a:ext cx="3047" cy="2485758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RAM"/>
            <p:cNvSpPr/>
            <p:nvPr/>
          </p:nvSpPr>
          <p:spPr>
            <a:xfrm>
              <a:off x="6854953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3420" y="2067086"/>
            <a:ext cx="2743200" cy="459105"/>
            <a:chOff x="1066800" y="2067086"/>
            <a:chExt cx="2743200" cy="459105"/>
          </a:xfrm>
        </p:grpSpPr>
        <p:sp>
          <p:nvSpPr>
            <p:cNvPr id="29" name="Oval 28"/>
            <p:cNvSpPr/>
            <p:nvPr/>
          </p:nvSpPr>
          <p:spPr>
            <a:xfrm>
              <a:off x="19812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4384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95600" y="2068991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52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668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524000" y="2067086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93420" y="2977676"/>
            <a:ext cx="2743200" cy="1367790"/>
            <a:chOff x="4572000" y="2977676"/>
            <a:chExt cx="2743200" cy="1367790"/>
          </a:xfrm>
          <a:solidFill>
            <a:schemeClr val="accent6">
              <a:lumMod val="75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4864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9436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4008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858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572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0292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4864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9436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4008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858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4864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9436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4008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858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72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292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572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0292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01803" y="2526381"/>
            <a:ext cx="2724912" cy="440817"/>
            <a:chOff x="4583430" y="2539526"/>
            <a:chExt cx="2724912" cy="440817"/>
          </a:xfrm>
        </p:grpSpPr>
        <p:sp>
          <p:nvSpPr>
            <p:cNvPr id="60" name="Oval 59"/>
            <p:cNvSpPr/>
            <p:nvPr/>
          </p:nvSpPr>
          <p:spPr>
            <a:xfrm>
              <a:off x="54978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9550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122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869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583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0406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764147" y="1676400"/>
            <a:ext cx="3276600" cy="4038600"/>
            <a:chOff x="5105400" y="1676400"/>
            <a:chExt cx="3276600" cy="4038600"/>
          </a:xfrm>
        </p:grpSpPr>
        <p:grpSp>
          <p:nvGrpSpPr>
            <p:cNvPr id="2" name="Group 1"/>
            <p:cNvGrpSpPr/>
            <p:nvPr/>
          </p:nvGrpSpPr>
          <p:grpSpPr>
            <a:xfrm>
              <a:off x="6541549" y="2979580"/>
              <a:ext cx="457200" cy="2054777"/>
              <a:chOff x="3846577" y="3212280"/>
              <a:chExt cx="457200" cy="2054777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4086828" y="3212280"/>
                <a:ext cx="2508" cy="1521378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DRAM"/>
              <p:cNvSpPr/>
              <p:nvPr/>
            </p:nvSpPr>
            <p:spPr>
              <a:xfrm>
                <a:off x="3846577" y="4733657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 rot="16200000">
              <a:off x="5863989" y="3433432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 dirty="0" err="1">
                  <a:latin typeface="+mj-lt"/>
                </a:rPr>
                <a:t>Bitline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05400" y="4879645"/>
              <a:ext cx="3276600" cy="83535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+mj-lt"/>
                </a:rPr>
                <a:t>Sense amplifier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6779293" y="1676400"/>
              <a:ext cx="2507" cy="130318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/>
          <p:cNvCxnSpPr/>
          <p:nvPr/>
        </p:nvCxnSpPr>
        <p:spPr>
          <a:xfrm flipH="1">
            <a:off x="6440549" y="2462837"/>
            <a:ext cx="1142998" cy="50896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284188" y="2439406"/>
            <a:ext cx="1153852" cy="532394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126687" y="919292"/>
            <a:ext cx="1934495" cy="4523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Sensing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828861" y="919292"/>
            <a:ext cx="2250946" cy="4523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+mj-lt"/>
              </a:rPr>
              <a:t>Precharge</a:t>
            </a:r>
            <a:endParaRPr lang="en-US" sz="36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5" name="Punchline"/>
          <p:cNvSpPr txBox="1"/>
          <p:nvPr/>
        </p:nvSpPr>
        <p:spPr>
          <a:xfrm>
            <a:off x="304800" y="5334000"/>
            <a:ext cx="23622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err="1">
                <a:latin typeface="+mj-lt"/>
              </a:rPr>
              <a:t>Precharge</a:t>
            </a:r>
            <a:r>
              <a:rPr lang="en-US" sz="3600" dirty="0">
                <a:latin typeface="+mj-lt"/>
              </a:rPr>
              <a:t> ?</a:t>
            </a:r>
          </a:p>
        </p:txBody>
      </p:sp>
      <p:sp>
        <p:nvSpPr>
          <p:cNvPr id="166" name="Punchline"/>
          <p:cNvSpPr txBox="1"/>
          <p:nvPr/>
        </p:nvSpPr>
        <p:spPr>
          <a:xfrm>
            <a:off x="2667000" y="5334002"/>
            <a:ext cx="64770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latin typeface="+mj-lt"/>
              </a:rPr>
              <a:t>– Setting </a:t>
            </a:r>
            <a:r>
              <a:rPr lang="en-US" sz="3600" dirty="0" err="1">
                <a:latin typeface="+mj-lt"/>
              </a:rPr>
              <a:t>bitline</a:t>
            </a:r>
            <a:r>
              <a:rPr lang="en-US" sz="3600" dirty="0">
                <a:latin typeface="+mj-lt"/>
              </a:rPr>
              <a:t> to half-full charge </a:t>
            </a:r>
          </a:p>
        </p:txBody>
      </p:sp>
      <p:sp>
        <p:nvSpPr>
          <p:cNvPr id="88" name="Punchline"/>
          <p:cNvSpPr txBox="1"/>
          <p:nvPr/>
        </p:nvSpPr>
        <p:spPr>
          <a:xfrm>
            <a:off x="152400" y="838201"/>
            <a:ext cx="3733800" cy="10629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Typical DIMM at </a:t>
            </a:r>
          </a:p>
          <a:p>
            <a:pPr algn="ctr">
              <a:lnSpc>
                <a:spcPts val="3500"/>
              </a:lnSpc>
            </a:pPr>
            <a:r>
              <a:rPr lang="en-US" sz="3200" dirty="0">
                <a:latin typeface="+mj-lt"/>
              </a:rPr>
              <a:t>Low Temperature</a:t>
            </a:r>
          </a:p>
        </p:txBody>
      </p:sp>
    </p:spTree>
    <p:extLst>
      <p:ext uri="{BB962C8B-B14F-4D97-AF65-F5344CB8AC3E}">
        <p14:creationId xmlns:p14="http://schemas.microsoft.com/office/powerpoint/2010/main" val="19021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P spid="151" grpId="0" animBg="1"/>
      <p:bldP spid="151" grpId="1" animBg="1"/>
      <p:bldP spid="157" grpId="0" animBg="1"/>
      <p:bldP spid="156" grpId="0" animBg="1"/>
      <p:bldP spid="163" grpId="0"/>
      <p:bldP spid="163" grpId="1"/>
      <p:bldP spid="164" grpId="0"/>
      <p:bldP spid="165" grpId="0"/>
      <p:bldP spid="1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98831" y="1870533"/>
            <a:ext cx="5463769" cy="3234867"/>
            <a:chOff x="3957682" y="1021279"/>
            <a:chExt cx="5463769" cy="3234867"/>
          </a:xfrm>
        </p:grpSpPr>
        <p:sp>
          <p:nvSpPr>
            <p:cNvPr id="117" name="Oval 116"/>
            <p:cNvSpPr/>
            <p:nvPr/>
          </p:nvSpPr>
          <p:spPr>
            <a:xfrm>
              <a:off x="5403440" y="1512946"/>
              <a:ext cx="2743200" cy="2743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5435188" y="2332787"/>
              <a:ext cx="142652" cy="71323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7985761" y="2377440"/>
              <a:ext cx="146684" cy="61967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6779293" y="1451917"/>
              <a:ext cx="0" cy="13931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accent5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957682" y="1949172"/>
              <a:ext cx="15513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+mj-lt"/>
                </a:rPr>
                <a:t>Empty (0V)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061441" y="2040735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+mj-lt"/>
                </a:rPr>
                <a:t>Full (</a:t>
              </a:r>
              <a:r>
                <a:rPr lang="en-US" sz="2400" dirty="0" err="1">
                  <a:solidFill>
                    <a:schemeClr val="accent5"/>
                  </a:solidFill>
                  <a:latin typeface="+mj-lt"/>
                </a:rPr>
                <a:t>Vdd</a:t>
              </a:r>
              <a:r>
                <a:rPr lang="en-US" sz="2400" dirty="0">
                  <a:solidFill>
                    <a:schemeClr val="accent5"/>
                  </a:solidFill>
                  <a:latin typeface="+mj-lt"/>
                </a:rPr>
                <a:t>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090143" y="1021279"/>
              <a:ext cx="1360010" cy="45230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+mj-lt"/>
                </a:rPr>
                <a:t>Half</a:t>
              </a:r>
            </a:p>
          </p:txBody>
        </p:sp>
      </p:grpSp>
      <p:sp>
        <p:nvSpPr>
          <p:cNvPr id="157" name="Arc 156"/>
          <p:cNvSpPr/>
          <p:nvPr/>
        </p:nvSpPr>
        <p:spPr>
          <a:xfrm rot="16200000">
            <a:off x="2130880" y="3092910"/>
            <a:ext cx="953288" cy="728553"/>
          </a:xfrm>
          <a:prstGeom prst="arc">
            <a:avLst/>
          </a:prstGeom>
          <a:ln w="5715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43247" y="3967702"/>
            <a:ext cx="1360010" cy="4523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>
                <a:latin typeface="+mj-lt"/>
              </a:rPr>
              <a:t>bitline</a:t>
            </a:r>
            <a:endParaRPr lang="en-US" sz="2800" dirty="0">
              <a:latin typeface="+mj-lt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2438400" y="2514600"/>
            <a:ext cx="492169" cy="1311694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2930571" y="3309551"/>
            <a:ext cx="1142998" cy="50896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774210" y="3286120"/>
            <a:ext cx="1153852" cy="532394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76200" y="1600200"/>
            <a:ext cx="2250946" cy="10637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rgbClr val="C00000"/>
                </a:solidFill>
                <a:latin typeface="+mj-lt"/>
              </a:rPr>
              <a:t>Not fully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precharged</a:t>
            </a:r>
            <a:endParaRPr lang="en-US" sz="28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7" name="Arc 86"/>
          <p:cNvSpPr/>
          <p:nvPr/>
        </p:nvSpPr>
        <p:spPr>
          <a:xfrm rot="21322428">
            <a:off x="1600726" y="2739898"/>
            <a:ext cx="2153737" cy="1464141"/>
          </a:xfrm>
          <a:prstGeom prst="arc">
            <a:avLst/>
          </a:prstGeom>
          <a:ln w="117475">
            <a:solidFill>
              <a:schemeClr val="accent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05200" y="1544103"/>
            <a:ext cx="2743200" cy="110094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chemeClr val="accent5"/>
                </a:solidFill>
                <a:latin typeface="+mj-lt"/>
              </a:rPr>
              <a:t>More charge</a:t>
            </a:r>
          </a:p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chemeClr val="accent5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accent5"/>
                </a:solidFill>
                <a:latin typeface="+mj-lt"/>
                <a:sym typeface="Wingdings"/>
              </a:rPr>
              <a:t> strong sensing</a:t>
            </a:r>
            <a:endParaRPr lang="en-US" sz="28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-228600" y="762000"/>
            <a:ext cx="3571188" cy="838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+mj-lt"/>
              </a:rPr>
              <a:t>Access empty cell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429000" y="609600"/>
            <a:ext cx="2895600" cy="11538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+mj-lt"/>
              </a:rPr>
              <a:t>Access full cell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72200" y="838200"/>
            <a:ext cx="2971800" cy="4419600"/>
            <a:chOff x="6172200" y="762000"/>
            <a:chExt cx="2971800" cy="4419600"/>
          </a:xfrm>
        </p:grpSpPr>
        <p:sp>
          <p:nvSpPr>
            <p:cNvPr id="24" name="Rectangle 23"/>
            <p:cNvSpPr/>
            <p:nvPr/>
          </p:nvSpPr>
          <p:spPr>
            <a:xfrm>
              <a:off x="6172200" y="762000"/>
              <a:ext cx="2971800" cy="44196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chemeClr val="accent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+mj-lt"/>
                </a:rPr>
                <a:t>Timing</a:t>
              </a:r>
            </a:p>
            <a:p>
              <a:pPr algn="ctr">
                <a:lnSpc>
                  <a:spcPct val="70000"/>
                </a:lnSpc>
              </a:pPr>
              <a:r>
                <a:rPr lang="en-US" sz="3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36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tRP</a:t>
              </a:r>
              <a:r>
                <a:rPr lang="en-US" sz="3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ctr"/>
              <a:endParaRPr lang="en-US" sz="1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4800" b="1" dirty="0">
                  <a:solidFill>
                    <a:srgbClr val="CC0000"/>
                  </a:solidFill>
                  <a:latin typeface="+mj-lt"/>
                </a:rPr>
                <a:t>35% ↓</a:t>
              </a:r>
              <a:endParaRPr lang="en-US" sz="100" b="1" dirty="0">
                <a:solidFill>
                  <a:srgbClr val="CC0000"/>
                </a:solidFill>
                <a:latin typeface="+mj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4800" b="1" dirty="0">
                  <a:solidFill>
                    <a:srgbClr val="CC0000"/>
                  </a:solidFill>
                  <a:latin typeface="+mj-lt"/>
                </a:rPr>
                <a:t> </a:t>
              </a:r>
              <a:r>
                <a:rPr lang="en-US" sz="4000" b="1" dirty="0">
                  <a:solidFill>
                    <a:srgbClr val="CC0000"/>
                  </a:solidFill>
                  <a:latin typeface="+mj-lt"/>
                </a:rPr>
                <a:t>No Errors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Punchline"/>
            <p:cNvSpPr txBox="1"/>
            <p:nvPr/>
          </p:nvSpPr>
          <p:spPr>
            <a:xfrm>
              <a:off x="6172200" y="762000"/>
              <a:ext cx="2971800" cy="10668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115 DIMM </a:t>
              </a:r>
            </a:p>
            <a:p>
              <a:pPr algn="ctr">
                <a:lnSpc>
                  <a:spcPts val="3500"/>
                </a:lnSpc>
              </a:pPr>
              <a:r>
                <a:rPr lang="en-US" sz="3200" dirty="0">
                  <a:latin typeface="+mj-lt"/>
                </a:rPr>
                <a:t>characterization</a:t>
              </a:r>
            </a:p>
          </p:txBody>
        </p:sp>
      </p:grpSp>
      <p:sp>
        <p:nvSpPr>
          <p:cNvPr id="26" name="Punchline"/>
          <p:cNvSpPr txBox="1"/>
          <p:nvPr/>
        </p:nvSpPr>
        <p:spPr>
          <a:xfrm>
            <a:off x="0" y="5257800"/>
            <a:ext cx="91440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j-lt"/>
              </a:rPr>
              <a:t>Typical DIMM at Lower Temperature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accent5"/>
                </a:solidFill>
                <a:latin typeface="+mj-lt"/>
                <a:sym typeface="Wingdings"/>
              </a:rPr>
              <a:t> More charge </a:t>
            </a:r>
            <a:r>
              <a:rPr lang="en-US" sz="3600" dirty="0">
                <a:solidFill>
                  <a:schemeClr val="accent5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accent5"/>
                </a:solidFill>
                <a:latin typeface="+mj-lt"/>
                <a:sym typeface="Wingdings"/>
              </a:rPr>
              <a:t> </a:t>
            </a:r>
            <a:r>
              <a:rPr lang="en-US" sz="3600" dirty="0" err="1">
                <a:solidFill>
                  <a:schemeClr val="accent5"/>
                </a:solidFill>
                <a:latin typeface="+mj-lt"/>
                <a:sym typeface="Wingdings"/>
              </a:rPr>
              <a:t>Precharge</a:t>
            </a:r>
            <a:r>
              <a:rPr lang="en-US" sz="3600" dirty="0">
                <a:solidFill>
                  <a:schemeClr val="accent5"/>
                </a:solidFill>
                <a:latin typeface="+mj-lt"/>
                <a:sym typeface="Wingdings"/>
              </a:rPr>
              <a:t> time reduction</a:t>
            </a:r>
            <a:endParaRPr lang="en-US" sz="36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57200" y="152401"/>
            <a:ext cx="89154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Obs</a:t>
            </a:r>
            <a:r>
              <a:rPr lang="en-US" sz="4400" b="1" dirty="0"/>
              <a:t> 3. Reducing </a:t>
            </a:r>
            <a:r>
              <a:rPr lang="en-US" sz="4400" b="1" dirty="0" err="1"/>
              <a:t>Precharge</a:t>
            </a:r>
            <a:r>
              <a:rPr lang="en-US" sz="4400" b="1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2041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4" grpId="0"/>
      <p:bldP spid="87" grpId="0" animBg="1"/>
      <p:bldP spid="88" grpId="0"/>
      <p:bldP spid="93" grpId="0"/>
      <p:bldP spid="94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6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Adaptive-Latency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3" y="1242646"/>
            <a:ext cx="9144000" cy="46482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Key idea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Optimize DRAM timing parameters online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</a:pPr>
            <a:endParaRPr lang="en-US" sz="2000" i="1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Two components</a:t>
            </a:r>
            <a:endParaRPr lang="en-US" sz="32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a typeface="Cambria Math" panose="02040503050406030204" pitchFamily="18" charset="0"/>
              </a:rPr>
              <a:t>DRAM manufacturer profiles multiple sets of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a typeface="Cambria Math" panose="02040503050406030204" pitchFamily="18" charset="0"/>
              </a:rPr>
              <a:t>reliable DRAM timing parameters at different temperatures for each DIMM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System monitors DRAM temperature &amp; uses appropriate DRAM timing parameters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3379763"/>
            <a:ext cx="5638800" cy="548640"/>
          </a:xfrm>
          <a:prstGeom prst="rect">
            <a:avLst/>
          </a:prstGeom>
          <a:solidFill>
            <a:schemeClr val="accent5"/>
          </a:solidFill>
          <a:effectLst>
            <a:softEdge rad="50800"/>
          </a:effectLst>
        </p:spPr>
        <p:txBody>
          <a:bodyPr vert="horz" wrap="none" lIns="0" tIns="0" rIns="0" bIns="9144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ea typeface="Cambria Math" panose="02040503050406030204" pitchFamily="18" charset="0"/>
              </a:rPr>
              <a:t>reliable DRAM timing parameters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00400" y="4213860"/>
            <a:ext cx="3352800" cy="548640"/>
          </a:xfrm>
          <a:prstGeom prst="rect">
            <a:avLst/>
          </a:prstGeom>
          <a:solidFill>
            <a:schemeClr val="accent5"/>
          </a:solidFill>
          <a:effectLst>
            <a:softEdge rad="50800"/>
          </a:effectLst>
        </p:spPr>
        <p:txBody>
          <a:bodyPr vert="horz" lIns="0" tIns="0" rIns="0" bIns="9144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ea typeface="Cambria Math" panose="02040503050406030204" pitchFamily="18" charset="0"/>
              </a:rPr>
              <a:t>DRAM temperature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461666" y="990600"/>
          <a:ext cx="8458200" cy="4267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54"/>
          <p:cNvSpPr txBox="1"/>
          <p:nvPr/>
        </p:nvSpPr>
        <p:spPr>
          <a:xfrm>
            <a:off x="3357266" y="1525280"/>
            <a:ext cx="1752600" cy="2616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ln>
                <a:noFill/>
              </a:ln>
              <a:solidFill>
                <a:srgbClr val="0000FF"/>
              </a:solidFill>
              <a:latin typeface="+mj-lt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461666" y="990601"/>
          <a:ext cx="8458200" cy="4267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61666" y="990600"/>
            <a:ext cx="8458200" cy="4267199"/>
            <a:chOff x="461666" y="1143000"/>
            <a:chExt cx="8458200" cy="4267199"/>
          </a:xfrm>
        </p:grpSpPr>
        <p:graphicFrame>
          <p:nvGraphicFramePr>
            <p:cNvPr id="14" name="Chart 13"/>
            <p:cNvGraphicFramePr>
              <a:graphicFrameLocks/>
            </p:cNvGraphicFramePr>
            <p:nvPr/>
          </p:nvGraphicFramePr>
          <p:xfrm>
            <a:off x="461666" y="1143000"/>
            <a:ext cx="8458200" cy="4267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0" name="TextBox 54"/>
            <p:cNvSpPr txBox="1"/>
            <p:nvPr/>
          </p:nvSpPr>
          <p:spPr>
            <a:xfrm>
              <a:off x="7548251" y="2020897"/>
              <a:ext cx="914416" cy="43090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200" b="1" i="1" dirty="0">
                  <a:solidFill>
                    <a:schemeClr val="accent5"/>
                  </a:solidFill>
                  <a:latin typeface="+mj-lt"/>
                </a:rPr>
                <a:t>14.0%</a:t>
              </a:r>
            </a:p>
          </p:txBody>
        </p:sp>
        <p:sp>
          <p:nvSpPr>
            <p:cNvPr id="21" name="TextBox 54"/>
            <p:cNvSpPr txBox="1"/>
            <p:nvPr/>
          </p:nvSpPr>
          <p:spPr>
            <a:xfrm>
              <a:off x="6858000" y="2884992"/>
              <a:ext cx="914416" cy="43090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200" b="1" i="1" dirty="0">
                  <a:solidFill>
                    <a:schemeClr val="accent5"/>
                  </a:solidFill>
                  <a:latin typeface="+mj-lt"/>
                </a:rPr>
                <a:t>2.9%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1666" y="990600"/>
            <a:ext cx="8610617" cy="4267199"/>
            <a:chOff x="461666" y="1143000"/>
            <a:chExt cx="8610617" cy="4267199"/>
          </a:xfrm>
        </p:grpSpPr>
        <p:graphicFrame>
          <p:nvGraphicFramePr>
            <p:cNvPr id="15" name="Chart 14"/>
            <p:cNvGraphicFramePr>
              <a:graphicFrameLocks/>
            </p:cNvGraphicFramePr>
            <p:nvPr/>
          </p:nvGraphicFramePr>
          <p:xfrm>
            <a:off x="461666" y="1143000"/>
            <a:ext cx="8458200" cy="4267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9" name="TextBox 54"/>
            <p:cNvSpPr txBox="1"/>
            <p:nvPr/>
          </p:nvSpPr>
          <p:spPr>
            <a:xfrm>
              <a:off x="8157867" y="2312299"/>
              <a:ext cx="914416" cy="43090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200" b="1" i="1" dirty="0">
                  <a:solidFill>
                    <a:schemeClr val="accent5"/>
                  </a:solidFill>
                  <a:latin typeface="+mj-lt"/>
                </a:rPr>
                <a:t>10.4%</a:t>
              </a: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461666" y="152401"/>
            <a:ext cx="8682334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0000"/>
                </a:solidFill>
              </a:rPr>
              <a:t>Real System Evaluation</a:t>
            </a:r>
          </a:p>
        </p:txBody>
      </p:sp>
      <p:sp>
        <p:nvSpPr>
          <p:cNvPr id="16" name="Punchline"/>
          <p:cNvSpPr txBox="1"/>
          <p:nvPr/>
        </p:nvSpPr>
        <p:spPr>
          <a:xfrm>
            <a:off x="0" y="5181600"/>
            <a:ext cx="9144000" cy="10668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latin typeface="+mj-lt"/>
              </a:rPr>
              <a:t>AL-DRAM provides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high performance improvement, greater for multi-core workloads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559868" y="2626666"/>
            <a:ext cx="358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Performance Improvement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58000" y="838200"/>
            <a:ext cx="0" cy="4343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0" y="1005840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dirty="0">
                <a:latin typeface="+mj-lt"/>
              </a:rPr>
              <a:t>Average    </a:t>
            </a:r>
          </a:p>
          <a:p>
            <a:pPr algn="ctr">
              <a:lnSpc>
                <a:spcPts val="3000"/>
              </a:lnSpc>
            </a:pPr>
            <a:r>
              <a:rPr lang="en-US" sz="2800" dirty="0">
                <a:latin typeface="+mj-lt"/>
              </a:rPr>
              <a:t>Improvement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431733" y="4379268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all-35-workload</a:t>
            </a:r>
          </a:p>
        </p:txBody>
      </p:sp>
    </p:spTree>
    <p:extLst>
      <p:ext uri="{BB962C8B-B14F-4D97-AF65-F5344CB8AC3E}">
        <p14:creationId xmlns:p14="http://schemas.microsoft.com/office/powerpoint/2010/main" val="41255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1"/>
            <a:ext cx="85344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Summary: AL-DRAM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43000"/>
            <a:ext cx="9144000" cy="586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500"/>
              </a:lnSpc>
              <a:spcBef>
                <a:spcPts val="600"/>
              </a:spcBef>
            </a:pPr>
            <a:r>
              <a:rPr lang="en-US" sz="3200" dirty="0"/>
              <a:t>Observation</a:t>
            </a:r>
          </a:p>
          <a:p>
            <a:pPr marL="914400" lvl="1" indent="-457200">
              <a:lnSpc>
                <a:spcPts val="2500"/>
              </a:lnSpc>
              <a:spcBef>
                <a:spcPts val="600"/>
              </a:spcBef>
            </a:pPr>
            <a:r>
              <a:rPr lang="en-US" sz="2800" spc="-100" dirty="0">
                <a:solidFill>
                  <a:srgbClr val="C00000"/>
                </a:solidFill>
              </a:rPr>
              <a:t>DRAM timing parameters are dictated by the worst-case cell  </a:t>
            </a:r>
            <a:r>
              <a:rPr lang="en-US" sz="2800" spc="-100" dirty="0"/>
              <a:t>(smallest cell at highest temperature)</a:t>
            </a:r>
          </a:p>
          <a:p>
            <a:pPr marL="914400" lvl="1" indent="-457200">
              <a:lnSpc>
                <a:spcPts val="1000"/>
              </a:lnSpc>
              <a:spcBef>
                <a:spcPts val="600"/>
              </a:spcBef>
            </a:pPr>
            <a:endParaRPr lang="en-US" sz="2800" i="1" spc="-100" dirty="0">
              <a:solidFill>
                <a:schemeClr val="accent5"/>
              </a:solidFill>
            </a:endParaRPr>
          </a:p>
          <a:p>
            <a:pPr marL="457200" indent="-457200">
              <a:lnSpc>
                <a:spcPts val="2500"/>
              </a:lnSpc>
              <a:spcBef>
                <a:spcPts val="600"/>
              </a:spcBef>
            </a:pPr>
            <a:r>
              <a:rPr lang="en-US" sz="3200" dirty="0"/>
              <a:t>Our Approach: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Adaptive-Latency DRAM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(AL-DRAM) </a:t>
            </a:r>
          </a:p>
          <a:p>
            <a:pPr marL="914400" lvl="1" indent="-457200">
              <a:lnSpc>
                <a:spcPts val="2500"/>
              </a:lnSpc>
              <a:spcBef>
                <a:spcPts val="600"/>
              </a:spcBef>
            </a:pPr>
            <a:r>
              <a:rPr lang="en-US" sz="2800" spc="-100" dirty="0">
                <a:solidFill>
                  <a:srgbClr val="000000"/>
                </a:solidFill>
              </a:rPr>
              <a:t>Optimizes DRAM timing parameters for </a:t>
            </a:r>
            <a:r>
              <a:rPr lang="en-US" sz="2800" i="1" spc="-100" dirty="0">
                <a:solidFill>
                  <a:schemeClr val="accent5">
                    <a:lumMod val="75000"/>
                  </a:schemeClr>
                </a:solidFill>
              </a:rPr>
              <a:t>the common case </a:t>
            </a:r>
            <a:r>
              <a:rPr lang="en-US" sz="2800" spc="-100" dirty="0"/>
              <a:t>(typical DIMM operating at low temperatures)</a:t>
            </a:r>
          </a:p>
          <a:p>
            <a:pPr marL="914400" lvl="1" indent="-457200">
              <a:lnSpc>
                <a:spcPts val="1000"/>
              </a:lnSpc>
              <a:spcBef>
                <a:spcPts val="600"/>
              </a:spcBef>
            </a:pPr>
            <a:endParaRPr lang="en-US" sz="2800" i="1" dirty="0">
              <a:solidFill>
                <a:srgbClr val="0000FF"/>
              </a:solidFill>
            </a:endParaRPr>
          </a:p>
          <a:p>
            <a:pPr marL="457200" indent="-457200">
              <a:lnSpc>
                <a:spcPts val="2500"/>
              </a:lnSpc>
              <a:spcBef>
                <a:spcPts val="600"/>
              </a:spcBef>
            </a:pPr>
            <a:r>
              <a:rPr lang="en-US" sz="3200" dirty="0">
                <a:solidFill>
                  <a:srgbClr val="000000"/>
                </a:solidFill>
              </a:rPr>
              <a:t>Analysis: Characterization of 115 DIMMs</a:t>
            </a:r>
          </a:p>
          <a:p>
            <a:pPr marL="914400" lvl="1" indent="-457200">
              <a:lnSpc>
                <a:spcPts val="2500"/>
              </a:lnSpc>
              <a:spcBef>
                <a:spcPts val="600"/>
              </a:spcBef>
            </a:pPr>
            <a:r>
              <a:rPr lang="en-US" sz="2800" spc="-100" dirty="0">
                <a:solidFill>
                  <a:srgbClr val="000000"/>
                </a:solidFill>
              </a:rPr>
              <a:t>Great potential to </a:t>
            </a:r>
            <a:r>
              <a:rPr lang="en-US" sz="2800" i="1" spc="-100" dirty="0">
                <a:solidFill>
                  <a:schemeClr val="accent5">
                    <a:lumMod val="75000"/>
                  </a:schemeClr>
                </a:solidFill>
              </a:rPr>
              <a:t>lower DRAM timing parameters </a:t>
            </a:r>
            <a:r>
              <a:rPr lang="en-US" sz="2800" spc="-100" dirty="0">
                <a:solidFill>
                  <a:schemeClr val="tx2"/>
                </a:solidFill>
              </a:rPr>
              <a:t>(</a:t>
            </a:r>
            <a:r>
              <a:rPr lang="en-US" sz="2800" spc="-100" dirty="0">
                <a:solidFill>
                  <a:schemeClr val="accent5">
                    <a:lumMod val="75000"/>
                  </a:schemeClr>
                </a:solidFill>
              </a:rPr>
              <a:t>17 – 54%</a:t>
            </a:r>
            <a:r>
              <a:rPr lang="en-US" sz="2800" spc="-100" dirty="0">
                <a:solidFill>
                  <a:schemeClr val="tx2"/>
                </a:solidFill>
              </a:rPr>
              <a:t>) </a:t>
            </a:r>
            <a:r>
              <a:rPr lang="en-US" sz="2800" spc="-100" dirty="0"/>
              <a:t>without any errors</a:t>
            </a:r>
          </a:p>
          <a:p>
            <a:pPr marL="914400" lvl="1" indent="-457200">
              <a:lnSpc>
                <a:spcPts val="1000"/>
              </a:lnSpc>
              <a:spcBef>
                <a:spcPts val="600"/>
              </a:spcBef>
            </a:pPr>
            <a:endParaRPr lang="en-US" sz="2800" i="1" dirty="0"/>
          </a:p>
          <a:p>
            <a:pPr marL="457200" indent="-457200">
              <a:lnSpc>
                <a:spcPts val="2500"/>
              </a:lnSpc>
              <a:spcBef>
                <a:spcPts val="600"/>
              </a:spcBef>
            </a:pPr>
            <a:r>
              <a:rPr lang="en-US" sz="3200" dirty="0"/>
              <a:t>Real System Performance Evaluation </a:t>
            </a:r>
          </a:p>
          <a:p>
            <a:pPr marL="914400" lvl="1" indent="-457200">
              <a:lnSpc>
                <a:spcPts val="2500"/>
              </a:lnSpc>
              <a:spcBef>
                <a:spcPts val="600"/>
              </a:spcBef>
            </a:pPr>
            <a:r>
              <a:rPr lang="en-US" sz="2800" spc="-100" dirty="0">
                <a:solidFill>
                  <a:srgbClr val="000000"/>
                </a:solidFill>
              </a:rPr>
              <a:t>Significant </a:t>
            </a:r>
            <a:r>
              <a:rPr lang="en-US" sz="2800" i="1" spc="-100" dirty="0">
                <a:solidFill>
                  <a:schemeClr val="accent5">
                    <a:lumMod val="75000"/>
                  </a:schemeClr>
                </a:solidFill>
              </a:rPr>
              <a:t>performance improvement </a:t>
            </a:r>
            <a:r>
              <a:rPr lang="en-US" sz="2800" spc="-100" dirty="0">
                <a:solidFill>
                  <a:schemeClr val="tx2"/>
                </a:solidFill>
              </a:rPr>
              <a:t>(</a:t>
            </a:r>
            <a:r>
              <a:rPr lang="en-US" sz="2800" spc="-100" dirty="0">
                <a:solidFill>
                  <a:schemeClr val="accent5">
                    <a:lumMod val="75000"/>
                  </a:schemeClr>
                </a:solidFill>
              </a:rPr>
              <a:t>14%</a:t>
            </a:r>
            <a:r>
              <a:rPr lang="en-US" sz="2800" spc="-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spc="-100" dirty="0">
                <a:solidFill>
                  <a:srgbClr val="000000"/>
                </a:solidFill>
              </a:rPr>
              <a:t>for memory-intensive workloads) without errors (</a:t>
            </a:r>
            <a:r>
              <a:rPr lang="en-US" sz="2800" spc="-100" dirty="0">
                <a:solidFill>
                  <a:schemeClr val="accent5"/>
                </a:solidFill>
              </a:rPr>
              <a:t>33</a:t>
            </a:r>
            <a:r>
              <a:rPr lang="en-US" sz="2800" spc="-100" dirty="0">
                <a:solidFill>
                  <a:schemeClr val="tx2"/>
                </a:solidFill>
              </a:rPr>
              <a:t> </a:t>
            </a:r>
            <a:r>
              <a:rPr lang="en-US" sz="2800" spc="-100" dirty="0">
                <a:solidFill>
                  <a:srgbClr val="000000"/>
                </a:solidFill>
              </a:rPr>
              <a:t>days)</a:t>
            </a:r>
          </a:p>
        </p:txBody>
      </p:sp>
    </p:spTree>
    <p:extLst>
      <p:ext uri="{BB962C8B-B14F-4D97-AF65-F5344CB8AC3E}">
        <p14:creationId xmlns:p14="http://schemas.microsoft.com/office/powerpoint/2010/main" val="13734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28600" y="990600"/>
            <a:ext cx="8686800" cy="1924051"/>
          </a:xfrm>
        </p:spPr>
        <p:txBody>
          <a:bodyPr>
            <a:noAutofit/>
          </a:bodyPr>
          <a:lstStyle/>
          <a:p>
            <a:r>
              <a:rPr lang="en-US" sz="4000" dirty="0"/>
              <a:t>Adaptive-Latency DRAM: Optimizing DRAM Timing for the Common-Case</a:t>
            </a:r>
            <a:endParaRPr lang="en-US" sz="4000" i="1" dirty="0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1295400"/>
          </a:xfrm>
        </p:spPr>
        <p:txBody>
          <a:bodyPr>
            <a:noAutofit/>
          </a:bodyPr>
          <a:lstStyle/>
          <a:p>
            <a:r>
              <a:rPr lang="en-CA" dirty="0" err="1"/>
              <a:t>Donghyuk</a:t>
            </a:r>
            <a:r>
              <a:rPr lang="en-CA" dirty="0"/>
              <a:t> Lee, </a:t>
            </a:r>
            <a:r>
              <a:rPr lang="en-CA" dirty="0" err="1"/>
              <a:t>Yoongu</a:t>
            </a:r>
            <a:r>
              <a:rPr lang="en-CA" dirty="0"/>
              <a:t> Kim, </a:t>
            </a:r>
          </a:p>
          <a:p>
            <a:r>
              <a:rPr lang="en-CA" dirty="0"/>
              <a:t>Gennady Pekhimenko, Samira Khan, </a:t>
            </a:r>
            <a:r>
              <a:rPr lang="en-CA" dirty="0" err="1"/>
              <a:t>Vivek</a:t>
            </a:r>
            <a:r>
              <a:rPr lang="en-CA" dirty="0"/>
              <a:t> </a:t>
            </a:r>
            <a:r>
              <a:rPr lang="en-CA" dirty="0" err="1"/>
              <a:t>Seshadri</a:t>
            </a:r>
            <a:r>
              <a:rPr lang="en-CA" dirty="0"/>
              <a:t>, Kevin Chang, and </a:t>
            </a:r>
            <a:r>
              <a:rPr lang="en-CA" dirty="0" err="1"/>
              <a:t>Onur</a:t>
            </a:r>
            <a:r>
              <a:rPr lang="en-CA" dirty="0"/>
              <a:t> </a:t>
            </a:r>
            <a:r>
              <a:rPr lang="en-CA" dirty="0" err="1"/>
              <a:t>Mutlu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0" y="6248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84982" y="4775201"/>
            <a:ext cx="8077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Published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the proceedings of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  <a:r>
              <a:rPr kumimoji="0" lang="en-US" sz="28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endParaRPr kumimoji="0" lang="en-US" sz="2800" b="0" i="0" u="none" strike="noStrike" kern="1200" cap="none" spc="0" normalizeH="0" baseline="30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/>
              <a:t>International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Symposium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on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H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igh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Performance Computer Architecture 2015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3000"/>
              </a:spcBef>
              <a:buFont typeface="+mj-lt"/>
              <a:buAutoNum type="arabicPeriod"/>
            </a:pPr>
            <a:r>
              <a:rPr lang="en-US" sz="3600" dirty="0"/>
              <a:t>What is DRAM?</a:t>
            </a:r>
          </a:p>
          <a:p>
            <a:pPr marL="514350" indent="-514350">
              <a:spcBef>
                <a:spcPts val="3000"/>
              </a:spcBef>
              <a:buFont typeface="+mj-lt"/>
              <a:buAutoNum type="arabicPeriod"/>
            </a:pPr>
            <a:r>
              <a:rPr lang="en-US" sz="3600" dirty="0"/>
              <a:t>DRAM Internal Organization</a:t>
            </a:r>
          </a:p>
          <a:p>
            <a:pPr marL="514350" indent="-514350">
              <a:spcBef>
                <a:spcPts val="3000"/>
              </a:spcBef>
              <a:buFont typeface="+mj-lt"/>
              <a:buAutoNum type="arabicPeriod"/>
            </a:pPr>
            <a:r>
              <a:rPr lang="en-US" sz="3600" dirty="0"/>
              <a:t>Problems and Solutions</a:t>
            </a:r>
          </a:p>
          <a:p>
            <a:pPr marL="914400" lvl="1" indent="-514350">
              <a:spcBef>
                <a:spcPts val="600"/>
              </a:spcBef>
            </a:pPr>
            <a:r>
              <a:rPr lang="en-US" dirty="0"/>
              <a:t>Latency (Tiered-Latency DRAM, HPCA 2013;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dirty="0"/>
              <a:t>Adaptive-Latency DRAM, HPCA 2015)</a:t>
            </a:r>
          </a:p>
          <a:p>
            <a:pPr marL="914400" lvl="1" indent="-514350">
              <a:spcBef>
                <a:spcPts val="600"/>
              </a:spcBef>
            </a:pPr>
            <a:r>
              <a:rPr lang="en-US" dirty="0"/>
              <a:t>Parallelism (</a:t>
            </a:r>
            <a:r>
              <a:rPr lang="en-US" dirty="0" err="1"/>
              <a:t>Subarray</a:t>
            </a:r>
            <a:r>
              <a:rPr lang="en-US" dirty="0"/>
              <a:t>-level Parallelism, ISCA 2012)</a:t>
            </a:r>
          </a:p>
          <a:p>
            <a:pPr marL="914400" lvl="1" indent="-514350">
              <a:spcBef>
                <a:spcPts val="3000"/>
              </a:spcBef>
            </a:pPr>
            <a:endParaRPr lang="en-US" dirty="0"/>
          </a:p>
          <a:p>
            <a:pPr>
              <a:spcBef>
                <a:spcPts val="3000"/>
              </a:spcBef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4114800"/>
            <a:ext cx="830580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83058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28600" y="990600"/>
            <a:ext cx="8686800" cy="192405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+mj-lt"/>
              </a:rPr>
              <a:t>Tiered-Latency DRAM: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A Low Latency and Low Cost DRAM Architecture</a:t>
            </a:r>
            <a:endParaRPr lang="en-US" sz="4000" b="0" i="1" dirty="0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12954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Donghyuk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Lee,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Yoongu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Kim, Vivek Seshadri, </a:t>
            </a:r>
            <a:b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Jamie Liu,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Lavanya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Subramanian, Onur Mutlu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0" y="6248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3400" y="4648200"/>
            <a:ext cx="8077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Published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the proceedings of 19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IEEE International Symposium 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Performance Computer Architecture 2013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Parallelism: Demand vs. Supply</a:t>
            </a:r>
          </a:p>
        </p:txBody>
      </p:sp>
      <p:pic>
        <p:nvPicPr>
          <p:cNvPr id="5" name="Picture 4" descr="intel.jpg"/>
          <p:cNvPicPr>
            <a:picLocks noChangeAspect="1"/>
          </p:cNvPicPr>
          <p:nvPr/>
        </p:nvPicPr>
        <p:blipFill>
          <a:blip r:embed="rId2" cstate="print"/>
          <a:srcRect l="5366" t="4603" b="21334"/>
          <a:stretch>
            <a:fillRect/>
          </a:stretch>
        </p:blipFill>
        <p:spPr>
          <a:xfrm>
            <a:off x="2688930" y="3276600"/>
            <a:ext cx="1730670" cy="1580250"/>
          </a:xfrm>
          <a:prstGeom prst="rect">
            <a:avLst/>
          </a:prstGeom>
        </p:spPr>
      </p:pic>
      <p:pic>
        <p:nvPicPr>
          <p:cNvPr id="6" name="Picture 5" descr="Micron-D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352800"/>
            <a:ext cx="2949456" cy="1426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82" y="1391550"/>
            <a:ext cx="1600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Demand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1391550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Supply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2286000"/>
            <a:ext cx="2590800" cy="990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Out-of-order Execution</a:t>
            </a:r>
          </a:p>
        </p:txBody>
      </p:sp>
      <p:sp>
        <p:nvSpPr>
          <p:cNvPr id="10" name="Oval 9"/>
          <p:cNvSpPr/>
          <p:nvPr/>
        </p:nvSpPr>
        <p:spPr>
          <a:xfrm>
            <a:off x="228600" y="3886200"/>
            <a:ext cx="2286000" cy="76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Multi-cores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5257800"/>
            <a:ext cx="2286000" cy="76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Prefetchers</a:t>
            </a:r>
            <a:endParaRPr lang="en-US" sz="2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6934200" y="3200400"/>
            <a:ext cx="1981200" cy="1371600"/>
            <a:chOff x="5895692" y="4481892"/>
            <a:chExt cx="1114708" cy="928308"/>
          </a:xfrm>
        </p:grpSpPr>
        <p:pic>
          <p:nvPicPr>
            <p:cNvPr id="18" name="Picture 17" descr="chip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5692" y="4481892"/>
              <a:ext cx="1114708" cy="928308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>
              <a:off x="5934723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222813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06900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81800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34723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22813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06900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1800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91574" y="4953000"/>
            <a:ext cx="1414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Multiple</a:t>
            </a:r>
          </a:p>
          <a:p>
            <a:pPr algn="ctr"/>
            <a:r>
              <a:rPr lang="en-US" sz="2800" dirty="0"/>
              <a:t>Banks</a:t>
            </a:r>
          </a:p>
        </p:txBody>
      </p:sp>
    </p:spTree>
    <p:extLst>
      <p:ext uri="{BB962C8B-B14F-4D97-AF65-F5344CB8AC3E}">
        <p14:creationId xmlns:p14="http://schemas.microsoft.com/office/powerpoint/2010/main" val="40916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Number of Banks?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5715000"/>
            <a:ext cx="8153400" cy="685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to improve available parallelism within DRAM?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667000" y="1524000"/>
            <a:ext cx="3962400" cy="2743200"/>
            <a:chOff x="5895692" y="4481892"/>
            <a:chExt cx="1114708" cy="928308"/>
          </a:xfrm>
        </p:grpSpPr>
        <p:pic>
          <p:nvPicPr>
            <p:cNvPr id="41" name="Picture 40" descr="chip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692" y="4481892"/>
              <a:ext cx="1114708" cy="928308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42" name="Rectangle 41"/>
            <p:cNvSpPr/>
            <p:nvPr/>
          </p:nvSpPr>
          <p:spPr>
            <a:xfrm>
              <a:off x="5934723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222813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06900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81800" y="4495800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34723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22813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506900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81800" y="5011446"/>
              <a:ext cx="198700" cy="381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33400" y="4495800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/>
              <a:t>Adding more banks → Replication of shared structures</a:t>
            </a:r>
          </a:p>
          <a:p>
            <a:pPr algn="ctr"/>
            <a:r>
              <a:rPr lang="en-US" sz="2800" dirty="0"/>
              <a:t>Replication → Cost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4695" y="5486400"/>
            <a:ext cx="7924800" cy="1588"/>
          </a:xfrm>
          <a:prstGeom prst="straightConnector1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75983" y="548640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895" y="4429780"/>
            <a:ext cx="4572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8095" y="4429780"/>
            <a:ext cx="3048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92895" y="4429780"/>
            <a:ext cx="11430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5895" y="4429780"/>
            <a:ext cx="33528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88695" y="4429780"/>
            <a:ext cx="4572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45895" y="4429780"/>
            <a:ext cx="838200" cy="838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97695" y="2296180"/>
            <a:ext cx="2942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</a:t>
            </a:r>
            <a:r>
              <a:rPr lang="en-US" sz="2800" dirty="0" err="1"/>
              <a:t>Wordline</a:t>
            </a:r>
            <a:r>
              <a:rPr lang="en-US" sz="2800" dirty="0"/>
              <a:t> enable</a:t>
            </a:r>
          </a:p>
        </p:txBody>
      </p:sp>
      <p:cxnSp>
        <p:nvCxnSpPr>
          <p:cNvPr id="17" name="Shape 16"/>
          <p:cNvCxnSpPr>
            <a:stCxn id="8" idx="0"/>
          </p:cNvCxnSpPr>
          <p:nvPr/>
        </p:nvCxnSpPr>
        <p:spPr>
          <a:xfrm rot="5400000" flipH="1" flipV="1">
            <a:off x="66400" y="3150885"/>
            <a:ext cx="1871990" cy="685800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3895" y="2839760"/>
            <a:ext cx="270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Charge sharing</a:t>
            </a:r>
          </a:p>
        </p:txBody>
      </p:sp>
      <p:cxnSp>
        <p:nvCxnSpPr>
          <p:cNvPr id="19" name="Shape 18"/>
          <p:cNvCxnSpPr>
            <a:stCxn id="9" idx="0"/>
            <a:endCxn id="18" idx="1"/>
          </p:cNvCxnSpPr>
          <p:nvPr/>
        </p:nvCxnSpPr>
        <p:spPr>
          <a:xfrm rot="5400000" flipH="1" flipV="1">
            <a:off x="642990" y="3498875"/>
            <a:ext cx="1328410" cy="533400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18538" y="3373160"/>
            <a:ext cx="255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 Sense amplify</a:t>
            </a:r>
          </a:p>
        </p:txBody>
      </p:sp>
      <p:cxnSp>
        <p:nvCxnSpPr>
          <p:cNvPr id="24" name="Shape 23"/>
          <p:cNvCxnSpPr>
            <a:endCxn id="23" idx="1"/>
          </p:cNvCxnSpPr>
          <p:nvPr/>
        </p:nvCxnSpPr>
        <p:spPr>
          <a:xfrm rot="5400000" flipH="1" flipV="1">
            <a:off x="1222512" y="3833755"/>
            <a:ext cx="795010" cy="397041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63745" y="2296180"/>
            <a:ext cx="3244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4. Charge restoration</a:t>
            </a:r>
          </a:p>
        </p:txBody>
      </p:sp>
      <p:cxnSp>
        <p:nvCxnSpPr>
          <p:cNvPr id="29" name="Shape 28"/>
          <p:cNvCxnSpPr/>
          <p:nvPr/>
        </p:nvCxnSpPr>
        <p:spPr>
          <a:xfrm rot="5400000" flipH="1" flipV="1">
            <a:off x="3906099" y="3181345"/>
            <a:ext cx="1828801" cy="581692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1495" y="2915960"/>
            <a:ext cx="298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5. </a:t>
            </a:r>
            <a:r>
              <a:rPr lang="en-US" sz="2800" dirty="0" err="1"/>
              <a:t>Wordline</a:t>
            </a:r>
            <a:r>
              <a:rPr lang="en-US" sz="2800" dirty="0"/>
              <a:t> disable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83895" y="3515380"/>
            <a:ext cx="34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6. Restore sense-amps</a:t>
            </a:r>
          </a:p>
        </p:txBody>
      </p:sp>
      <p:cxnSp>
        <p:nvCxnSpPr>
          <p:cNvPr id="34" name="Shape 33"/>
          <p:cNvCxnSpPr>
            <a:stCxn id="13" idx="0"/>
            <a:endCxn id="31" idx="1"/>
          </p:cNvCxnSpPr>
          <p:nvPr/>
        </p:nvCxnSpPr>
        <p:spPr>
          <a:xfrm rot="16200000" flipV="1">
            <a:off x="4948290" y="3460775"/>
            <a:ext cx="1252210" cy="685800"/>
          </a:xfrm>
          <a:prstGeom prst="curvedConnector4">
            <a:avLst>
              <a:gd name="adj1" fmla="val 19270"/>
              <a:gd name="adj2" fmla="val 144444"/>
            </a:avLst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0"/>
          </p:cNvCxnSpPr>
          <p:nvPr/>
        </p:nvCxnSpPr>
        <p:spPr>
          <a:xfrm rot="5400000" flipH="1" flipV="1">
            <a:off x="6393545" y="4220230"/>
            <a:ext cx="381000" cy="38100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35895" y="4876800"/>
            <a:ext cx="19050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Access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000" y="2209800"/>
            <a:ext cx="8458200" cy="1905000"/>
          </a:xfrm>
          <a:prstGeom prst="rect">
            <a:avLst/>
          </a:prstGeom>
          <a:solidFill>
            <a:srgbClr val="C0C0C0">
              <a:alpha val="30196"/>
            </a:srgb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6508" y="1676400"/>
            <a:ext cx="291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to a </a:t>
            </a:r>
            <a:r>
              <a:rPr lang="en-US" sz="2800" dirty="0" err="1"/>
              <a:t>subarray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32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Subarray</a:t>
            </a:r>
            <a:r>
              <a:rPr lang="en-US" dirty="0"/>
              <a:t>-Level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222"/>
          <p:cNvGrpSpPr/>
          <p:nvPr/>
        </p:nvGrpSpPr>
        <p:grpSpPr>
          <a:xfrm>
            <a:off x="3811935" y="1557752"/>
            <a:ext cx="3198465" cy="4438685"/>
            <a:chOff x="4816288" y="1447800"/>
            <a:chExt cx="3184712" cy="4419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011270" y="4242547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011270" y="4502524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011270" y="4762500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11270" y="5022476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11270" y="2357718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011270" y="1837765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011270" y="2097741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011270" y="2617694"/>
              <a:ext cx="2989730" cy="0"/>
            </a:xfrm>
            <a:prstGeom prst="line">
              <a:avLst/>
            </a:prstGeom>
            <a:ln w="19050">
              <a:solidFill>
                <a:schemeClr val="tx1">
                  <a:lumMod val="90000"/>
                  <a:lumOff val="1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70"/>
            <p:cNvGrpSpPr/>
            <p:nvPr/>
          </p:nvGrpSpPr>
          <p:grpSpPr>
            <a:xfrm>
              <a:off x="5401235" y="1447800"/>
              <a:ext cx="2339788" cy="3769659"/>
              <a:chOff x="1143000" y="1676400"/>
              <a:chExt cx="2743200" cy="41910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-9525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-6477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-3429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81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2667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5715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8763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11811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14859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790700" y="3771900"/>
                <a:ext cx="4191000" cy="0"/>
              </a:xfrm>
              <a:prstGeom prst="line">
                <a:avLst/>
              </a:prstGeom>
              <a:ln w="19050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/>
            <p:cNvSpPr/>
            <p:nvPr/>
          </p:nvSpPr>
          <p:spPr>
            <a:xfrm>
              <a:off x="5271247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271247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71247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531223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31223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531223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91200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791200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91200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051176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051176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051176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311153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311153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311153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571129" y="411255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6571129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571129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571129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831106" y="411255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6831106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831106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831106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91082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091082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91082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351059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351059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351059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611035" y="4372535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611035" y="4632512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611035" y="4892488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8"/>
            <p:cNvGrpSpPr/>
            <p:nvPr/>
          </p:nvGrpSpPr>
          <p:grpSpPr>
            <a:xfrm>
              <a:off x="5271247" y="5217459"/>
              <a:ext cx="2599765" cy="649941"/>
              <a:chOff x="2362200" y="3657600"/>
              <a:chExt cx="3048000" cy="7620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3622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6670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718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32766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5814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8862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1910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4958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006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1054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4816288" y="3982571"/>
              <a:ext cx="324971" cy="13648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Row Decoder</a:t>
              </a:r>
            </a:p>
          </p:txBody>
        </p:sp>
        <p:grpSp>
          <p:nvGrpSpPr>
            <p:cNvPr id="16" name="Group 90"/>
            <p:cNvGrpSpPr/>
            <p:nvPr/>
          </p:nvGrpSpPr>
          <p:grpSpPr>
            <a:xfrm>
              <a:off x="5271247" y="4112559"/>
              <a:ext cx="2599765" cy="259976"/>
              <a:chOff x="2362200" y="5867400"/>
              <a:chExt cx="3048000" cy="3048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622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6670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9718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2766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814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4958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8006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1054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0" name="Oval 99"/>
            <p:cNvSpPr/>
            <p:nvPr/>
          </p:nvSpPr>
          <p:spPr>
            <a:xfrm>
              <a:off x="5271247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271247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271247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5271247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531223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531223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531223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531223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791200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791200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791200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5791200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051176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51176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51176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6051176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311153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311153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11153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6311153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571129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571129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571129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571129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831106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831106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831106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6831106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091082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091082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091082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7091082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7351059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351059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351059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7351059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611035" y="170777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611035" y="1967753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611035" y="2227729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7611035" y="2487706"/>
              <a:ext cx="259976" cy="25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139"/>
            <p:cNvGrpSpPr/>
            <p:nvPr/>
          </p:nvGrpSpPr>
          <p:grpSpPr>
            <a:xfrm>
              <a:off x="5271247" y="2227729"/>
              <a:ext cx="2599765" cy="259976"/>
              <a:chOff x="2362200" y="5867400"/>
              <a:chExt cx="3048000" cy="30480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23622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6670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29718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32766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5814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4958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006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5105400" y="58674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159"/>
            <p:cNvGrpSpPr/>
            <p:nvPr/>
          </p:nvGrpSpPr>
          <p:grpSpPr>
            <a:xfrm>
              <a:off x="5271247" y="2812676"/>
              <a:ext cx="2599765" cy="649941"/>
              <a:chOff x="2362200" y="3657600"/>
              <a:chExt cx="3048000" cy="762000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23622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6670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9718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2766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35814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8862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1910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44958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48006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5105400" y="3657600"/>
                <a:ext cx="304800" cy="76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>
              <a:off x="4816288" y="1577788"/>
              <a:ext cx="324971" cy="13648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Row Decoder</a:t>
              </a:r>
            </a:p>
          </p:txBody>
        </p:sp>
        <p:grpSp>
          <p:nvGrpSpPr>
            <p:cNvPr id="225" name="Group 221"/>
            <p:cNvGrpSpPr/>
            <p:nvPr/>
          </p:nvGrpSpPr>
          <p:grpSpPr>
            <a:xfrm>
              <a:off x="5367438" y="3592606"/>
              <a:ext cx="2408682" cy="324970"/>
              <a:chOff x="5367438" y="3592606"/>
              <a:chExt cx="2408682" cy="324970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370038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367438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367438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630014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627415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627415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889991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887391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887391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6149967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147368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147368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411244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408644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408644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667321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6664721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6664721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931197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928597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928597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7187274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184674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184674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447250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444650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444650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711126" y="3592606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708526" y="3722594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708526" y="3852582"/>
                <a:ext cx="64994" cy="64994"/>
              </a:xfrm>
              <a:prstGeom prst="ellipse">
                <a:avLst/>
              </a:prstGeom>
              <a:solidFill>
                <a:srgbClr val="1C1C1C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6" name="Straight Arrow Connector 225"/>
          <p:cNvCxnSpPr>
            <a:stCxn id="224" idx="2"/>
          </p:cNvCxnSpPr>
          <p:nvPr/>
        </p:nvCxnSpPr>
        <p:spPr>
          <a:xfrm rot="5400000" flipH="1" flipV="1">
            <a:off x="240164" y="3949287"/>
            <a:ext cx="4974387" cy="38262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2743200" y="2326226"/>
            <a:ext cx="1052976" cy="1588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743200" y="4775148"/>
            <a:ext cx="1044293" cy="1588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1981200" y="6149495"/>
            <a:ext cx="1454053" cy="306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Row Address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4255353" y="6149495"/>
            <a:ext cx="2678518" cy="306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Column Read/Write</a:t>
            </a:r>
          </a:p>
        </p:txBody>
      </p:sp>
      <p:sp>
        <p:nvSpPr>
          <p:cNvPr id="212" name="Rectangle 211"/>
          <p:cNvSpPr/>
          <p:nvPr/>
        </p:nvSpPr>
        <p:spPr>
          <a:xfrm rot="16200000">
            <a:off x="2474032" y="2250369"/>
            <a:ext cx="1454053" cy="306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Row Address</a:t>
            </a:r>
          </a:p>
        </p:txBody>
      </p:sp>
      <p:sp>
        <p:nvSpPr>
          <p:cNvPr id="215" name="Rectangle 214"/>
          <p:cNvSpPr/>
          <p:nvPr/>
        </p:nvSpPr>
        <p:spPr>
          <a:xfrm rot="16200000">
            <a:off x="2474032" y="4606315"/>
            <a:ext cx="1454053" cy="306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Row Address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85800" y="3505200"/>
            <a:ext cx="155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Replicate</a:t>
            </a:r>
          </a:p>
        </p:txBody>
      </p:sp>
      <p:cxnSp>
        <p:nvCxnSpPr>
          <p:cNvPr id="238" name="Straight Arrow Connector 237"/>
          <p:cNvCxnSpPr>
            <a:stCxn id="217" idx="0"/>
          </p:cNvCxnSpPr>
          <p:nvPr/>
        </p:nvCxnSpPr>
        <p:spPr>
          <a:xfrm rot="5400000" flipH="1" flipV="1">
            <a:off x="1913049" y="2370249"/>
            <a:ext cx="685800" cy="1584102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17" idx="2"/>
          </p:cNvCxnSpPr>
          <p:nvPr/>
        </p:nvCxnSpPr>
        <p:spPr>
          <a:xfrm rot="16200000" flipH="1">
            <a:off x="2022259" y="3470059"/>
            <a:ext cx="467380" cy="1584102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urved Connector 241"/>
          <p:cNvCxnSpPr>
            <a:stCxn id="232" idx="3"/>
            <a:endCxn id="89" idx="6"/>
          </p:cNvCxnSpPr>
          <p:nvPr/>
        </p:nvCxnSpPr>
        <p:spPr>
          <a:xfrm flipH="1" flipV="1">
            <a:off x="6879851" y="5670063"/>
            <a:ext cx="54020" cy="632490"/>
          </a:xfrm>
          <a:prstGeom prst="curvedConnector3">
            <a:avLst>
              <a:gd name="adj1" fmla="val -398284"/>
            </a:avLst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urved Connector 244"/>
          <p:cNvCxnSpPr>
            <a:stCxn id="232" idx="3"/>
            <a:endCxn id="170" idx="6"/>
          </p:cNvCxnSpPr>
          <p:nvPr/>
        </p:nvCxnSpPr>
        <p:spPr>
          <a:xfrm flipH="1" flipV="1">
            <a:off x="6879851" y="3254896"/>
            <a:ext cx="54020" cy="3047657"/>
          </a:xfrm>
          <a:prstGeom prst="curvedConnector3">
            <a:avLst>
              <a:gd name="adj1" fmla="val -1095282"/>
            </a:avLst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62800" y="2819400"/>
            <a:ext cx="182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Time share</a:t>
            </a:r>
          </a:p>
        </p:txBody>
      </p:sp>
    </p:spTree>
    <p:extLst>
      <p:ext uri="{BB962C8B-B14F-4D97-AF65-F5344CB8AC3E}">
        <p14:creationId xmlns:p14="http://schemas.microsoft.com/office/powerpoint/2010/main" val="15525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12" grpId="0" animBg="1"/>
      <p:bldP spid="215" grpId="0" animBg="1"/>
      <p:bldP spid="217" grpId="0"/>
      <p:bldP spid="2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Subarray</a:t>
            </a:r>
            <a:r>
              <a:rPr lang="en-US" dirty="0"/>
              <a:t>-Level Parallelism: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9600" y="3808412"/>
            <a:ext cx="7924800" cy="1588"/>
          </a:xfrm>
          <a:prstGeom prst="straightConnector1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0" y="382018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5800" y="220980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14400" y="220980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219200" y="2209800"/>
            <a:ext cx="4572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676400" y="2209800"/>
            <a:ext cx="2209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886200" y="220980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114800" y="220980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676400" y="242822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Access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419600" y="282958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648200" y="282958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953000" y="2829580"/>
            <a:ext cx="4572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410200" y="2829580"/>
            <a:ext cx="2209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620000" y="282958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848600" y="282958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410200" y="3048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Access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85800" y="426720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914400" y="426720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19200" y="4267200"/>
            <a:ext cx="4572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76400" y="4267200"/>
            <a:ext cx="2209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886200" y="426720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114800" y="426720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676400" y="448562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Access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14400" y="488698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143000" y="488698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447800" y="4886980"/>
            <a:ext cx="4572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905000" y="4886980"/>
            <a:ext cx="2209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029200" y="4886980"/>
            <a:ext cx="2286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257800" y="4886980"/>
            <a:ext cx="304800" cy="59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352800" y="51054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Access</a:t>
            </a:r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7616399" y="4956601"/>
            <a:ext cx="1074003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638800" y="5105400"/>
            <a:ext cx="2514600" cy="1588"/>
          </a:xfrm>
          <a:prstGeom prst="straightConnector1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019801" y="5188803"/>
            <a:ext cx="18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Saved Time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85800" y="14478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Commodity DRAM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85800" y="5725180"/>
            <a:ext cx="409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Subarray</a:t>
            </a:r>
            <a:r>
              <a:rPr lang="en-US" sz="2800" b="1" dirty="0"/>
              <a:t>-Level Parallelism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867400" y="1295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requests to different </a:t>
            </a:r>
            <a:r>
              <a:rPr lang="en-US" sz="2400" dirty="0" err="1"/>
              <a:t>subarrays</a:t>
            </a:r>
            <a:r>
              <a:rPr lang="en-US" sz="2400" dirty="0"/>
              <a:t> in same bank</a:t>
            </a:r>
          </a:p>
        </p:txBody>
      </p:sp>
      <p:cxnSp>
        <p:nvCxnSpPr>
          <p:cNvPr id="97" name="Shape 96"/>
          <p:cNvCxnSpPr>
            <a:stCxn id="95" idx="1"/>
            <a:endCxn id="54" idx="0"/>
          </p:cNvCxnSpPr>
          <p:nvPr/>
        </p:nvCxnSpPr>
        <p:spPr>
          <a:xfrm rot="10800000" flipV="1">
            <a:off x="4000500" y="1895564"/>
            <a:ext cx="1866900" cy="314235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95" idx="1"/>
            <a:endCxn id="67" idx="0"/>
          </p:cNvCxnSpPr>
          <p:nvPr/>
        </p:nvCxnSpPr>
        <p:spPr>
          <a:xfrm rot="10800000" flipV="1">
            <a:off x="5181600" y="1895564"/>
            <a:ext cx="685800" cy="934015"/>
          </a:xfrm>
          <a:prstGeom prst="curvedConnector2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0" grpId="0"/>
      <p:bldP spid="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609600" y="2133600"/>
          <a:ext cx="3733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4648200" y="2133600"/>
          <a:ext cx="3733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685800" y="1490990"/>
            <a:ext cx="3048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1381780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Commodity DRAM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6056" y="1490990"/>
            <a:ext cx="3048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00856" y="1381780"/>
            <a:ext cx="397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Subarray</a:t>
            </a:r>
            <a:r>
              <a:rPr lang="en-US" sz="2800" dirty="0"/>
              <a:t>-Level Parallelism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2969" y="1991380"/>
            <a:ext cx="8066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17%</a:t>
            </a:r>
          </a:p>
        </p:txBody>
      </p:sp>
      <p:sp>
        <p:nvSpPr>
          <p:cNvPr id="11" name="Oval 10"/>
          <p:cNvSpPr/>
          <p:nvPr/>
        </p:nvSpPr>
        <p:spPr>
          <a:xfrm>
            <a:off x="2590800" y="2362200"/>
            <a:ext cx="1295400" cy="609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24800" y="2600980"/>
            <a:ext cx="8066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19%</a:t>
            </a:r>
          </a:p>
        </p:txBody>
      </p:sp>
      <p:sp>
        <p:nvSpPr>
          <p:cNvPr id="13" name="Oval 12"/>
          <p:cNvSpPr/>
          <p:nvPr/>
        </p:nvSpPr>
        <p:spPr>
          <a:xfrm>
            <a:off x="6604000" y="2667000"/>
            <a:ext cx="1295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28600" y="990600"/>
            <a:ext cx="8686800" cy="192405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+mj-lt"/>
              </a:rPr>
              <a:t>A Case for Exploiting </a:t>
            </a:r>
            <a:r>
              <a:rPr lang="en-US" sz="4000" dirty="0" err="1">
                <a:latin typeface="+mj-lt"/>
              </a:rPr>
              <a:t>Subarray</a:t>
            </a:r>
            <a:r>
              <a:rPr lang="en-US" sz="4000" dirty="0">
                <a:latin typeface="+mj-lt"/>
              </a:rPr>
              <a:t>-Level Parallelism (SALP) in DRAM</a:t>
            </a:r>
            <a:endParaRPr lang="en-US" sz="4000" b="0" i="1" dirty="0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12954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Yoongu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Kim, Vivek Seshadri,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Donghyuk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Lee,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Jamie Liu, Onur Mutlu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0" y="6248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3400" y="4648200"/>
            <a:ext cx="8077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Published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the proceedings of 39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/>
              <a:t>International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Symposium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on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Architecture 2012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F1941-7121-4DD9-905F-76A0714B05E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Advanced Memory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slides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Vivek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Seshadri</a:t>
            </a:r>
            <a:r>
              <a:rPr lang="en-US" b="1" i="1" dirty="0">
                <a:solidFill>
                  <a:schemeClr val="tx2"/>
                </a:solidFill>
              </a:rPr>
              <a:t>, </a:t>
            </a:r>
            <a:r>
              <a:rPr lang="en-US" b="1" i="1" dirty="0" err="1">
                <a:solidFill>
                  <a:schemeClr val="tx2"/>
                </a:solidFill>
              </a:rPr>
              <a:t>Yoongu</a:t>
            </a:r>
            <a:r>
              <a:rPr lang="en-US" b="1" i="1" dirty="0">
                <a:solidFill>
                  <a:schemeClr val="tx2"/>
                </a:solidFill>
              </a:rPr>
              <a:t> Kim, 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</a:rPr>
              <a:t>and lectures of </a:t>
            </a:r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ETH and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809-2523-4B75-9072-594F44E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#5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D818-3F4A-4547-BEE5-DA6CF871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u="sng" dirty="0">
                <a:hlinkClick r:id="rId2"/>
              </a:rPr>
              <a:t>Flipping Bits in Memory Without Accessing Them</a:t>
            </a:r>
            <a:br>
              <a:rPr lang="en-CA" dirty="0">
                <a:solidFill>
                  <a:srgbClr val="0033CC"/>
                </a:solidFill>
              </a:rPr>
            </a:br>
            <a:r>
              <a:rPr lang="en-CA" dirty="0" err="1">
                <a:solidFill>
                  <a:srgbClr val="333333"/>
                </a:solidFill>
                <a:latin typeface="Helvetica Neue"/>
              </a:rPr>
              <a:t>Yoongu</a:t>
            </a:r>
            <a:r>
              <a:rPr lang="en-CA" dirty="0">
                <a:solidFill>
                  <a:srgbClr val="333333"/>
                </a:solidFill>
                <a:latin typeface="Helvetica Neue"/>
              </a:rPr>
              <a:t> Kim et al., </a:t>
            </a:r>
            <a:r>
              <a:rPr lang="en-CA" sz="2800" i="1" dirty="0">
                <a:solidFill>
                  <a:srgbClr val="333333"/>
                </a:solidFill>
                <a:latin typeface="Helvetica Neue"/>
              </a:rPr>
              <a:t>ISCA 2014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132B-88CD-434C-9C53-D4683D07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390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74706" y="1204631"/>
          <a:ext cx="8994588" cy="464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Memory Latency Lags Behind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4727" y="12306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4D3B62"/>
                </a:solidFill>
                <a:latin typeface="Tahoma"/>
                <a:ea typeface=""/>
              </a:rPr>
              <a:t>128x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911" y="2556978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35742A"/>
                </a:solidFill>
                <a:latin typeface="Tahoma"/>
                <a:ea typeface=""/>
              </a:rPr>
              <a:t>20x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0143" y="4202002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>
                <a:solidFill>
                  <a:srgbClr val="FF4136"/>
                </a:solidFill>
                <a:latin typeface="Tahoma"/>
                <a:ea typeface=""/>
              </a:rPr>
              <a:t>1.3x</a:t>
            </a:r>
            <a:endParaRPr lang="en-US" sz="3200" dirty="0">
              <a:solidFill>
                <a:srgbClr val="FF4136"/>
              </a:solidFill>
              <a:latin typeface="Tahoma"/>
              <a:ea typeface="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723778"/>
            <a:ext cx="9144000" cy="615553"/>
          </a:xfrm>
          <a:prstGeom prst="rect">
            <a:avLst/>
          </a:prstGeom>
          <a:solidFill>
            <a:srgbClr val="FF4136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400" dirty="0">
                <a:solidFill>
                  <a:srgbClr val="FFFFFF"/>
                </a:solidFill>
                <a:latin typeface="Tahoma"/>
                <a:ea typeface=""/>
              </a:rPr>
              <a:t>Memory latency remains almost constant</a:t>
            </a:r>
          </a:p>
        </p:txBody>
      </p:sp>
    </p:spTree>
    <p:extLst>
      <p:ext uri="{BB962C8B-B14F-4D97-AF65-F5344CB8AC3E}">
        <p14:creationId xmlns:p14="http://schemas.microsoft.com/office/powerpoint/2010/main" val="1371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Chart bld="series"/>
        </p:bldSub>
      </p:bldGraphic>
      <p:bldP spid="9" grpId="0"/>
      <p:bldP spid="10" grpId="0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213314" y="2514951"/>
            <a:ext cx="2743200" cy="459105"/>
            <a:chOff x="4724400" y="2590800"/>
            <a:chExt cx="2743200" cy="459105"/>
          </a:xfrm>
          <a:solidFill>
            <a:schemeClr val="bg1"/>
          </a:solidFill>
        </p:grpSpPr>
        <p:sp>
          <p:nvSpPr>
            <p:cNvPr id="7" name="Oval 6"/>
            <p:cNvSpPr/>
            <p:nvPr/>
          </p:nvSpPr>
          <p:spPr>
            <a:xfrm>
              <a:off x="56388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0960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553200" y="2592705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010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7244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181600" y="2590800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381000" y="152400"/>
            <a:ext cx="89154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DRAM Stores Data as Charge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216361" y="1524000"/>
            <a:ext cx="2740153" cy="3476357"/>
            <a:chOff x="4572000" y="1524000"/>
            <a:chExt cx="2740153" cy="3476357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18" name="Straight Connector 17"/>
            <p:cNvCxnSpPr/>
            <p:nvPr/>
          </p:nvCxnSpPr>
          <p:spPr>
            <a:xfrm flipV="1">
              <a:off x="4800600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RAM"/>
            <p:cNvSpPr/>
            <p:nvPr/>
          </p:nvSpPr>
          <p:spPr>
            <a:xfrm>
              <a:off x="45720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5257800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RAM"/>
            <p:cNvSpPr/>
            <p:nvPr/>
          </p:nvSpPr>
          <p:spPr>
            <a:xfrm>
              <a:off x="50292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5718046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DRAM"/>
            <p:cNvSpPr/>
            <p:nvPr/>
          </p:nvSpPr>
          <p:spPr>
            <a:xfrm>
              <a:off x="54894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6175246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RAM"/>
            <p:cNvSpPr/>
            <p:nvPr/>
          </p:nvSpPr>
          <p:spPr>
            <a:xfrm>
              <a:off x="5946646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629400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DRAM"/>
            <p:cNvSpPr/>
            <p:nvPr/>
          </p:nvSpPr>
          <p:spPr>
            <a:xfrm>
              <a:off x="6400800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7083553" y="1524000"/>
              <a:ext cx="0" cy="2942957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RAM"/>
            <p:cNvSpPr/>
            <p:nvPr/>
          </p:nvSpPr>
          <p:spPr>
            <a:xfrm>
              <a:off x="6854953" y="4466957"/>
              <a:ext cx="457200" cy="533400"/>
            </a:xfrm>
            <a:prstGeom prst="roundRect">
              <a:avLst>
                <a:gd name="adj" fmla="val 11319"/>
              </a:avLst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16361" y="1609886"/>
            <a:ext cx="2743200" cy="916305"/>
            <a:chOff x="4572000" y="1609886"/>
            <a:chExt cx="2743200" cy="916305"/>
          </a:xfrm>
          <a:solidFill>
            <a:schemeClr val="accent6">
              <a:lumMod val="7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5486400" y="16117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86400" y="20689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943600" y="20689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400800" y="16117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400800" y="20689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858000" y="20670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43600" y="161179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58000" y="16098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572000" y="16098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572000" y="20670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029200" y="20670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29200" y="160988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16361" y="2977676"/>
            <a:ext cx="2743200" cy="1367790"/>
            <a:chOff x="4572000" y="2977676"/>
            <a:chExt cx="2743200" cy="1367790"/>
          </a:xfrm>
          <a:solidFill>
            <a:schemeClr val="accent6">
              <a:lumMod val="75000"/>
            </a:schemeClr>
          </a:solidFill>
        </p:grpSpPr>
        <p:sp>
          <p:nvSpPr>
            <p:cNvPr id="44" name="Oval 43"/>
            <p:cNvSpPr/>
            <p:nvPr/>
          </p:nvSpPr>
          <p:spPr>
            <a:xfrm>
              <a:off x="54864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9436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400800" y="297958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6858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5720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029200" y="29776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4864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9436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400800" y="343487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58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4864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9436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400800" y="3888266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858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5720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029200" y="343297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45720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029200" y="3886361"/>
              <a:ext cx="457200" cy="45720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224744" y="2526381"/>
            <a:ext cx="2724912" cy="440817"/>
            <a:chOff x="4583430" y="2539526"/>
            <a:chExt cx="2724912" cy="440817"/>
          </a:xfrm>
        </p:grpSpPr>
        <p:sp>
          <p:nvSpPr>
            <p:cNvPr id="63" name="Oval 62"/>
            <p:cNvSpPr/>
            <p:nvPr/>
          </p:nvSpPr>
          <p:spPr>
            <a:xfrm>
              <a:off x="54978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9550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12230" y="2541431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869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45834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5040630" y="2539526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292561" y="2969895"/>
            <a:ext cx="2592325" cy="1455581"/>
            <a:chOff x="4648200" y="2969895"/>
            <a:chExt cx="2592325" cy="1455581"/>
          </a:xfrm>
        </p:grpSpPr>
        <p:sp>
          <p:nvSpPr>
            <p:cNvPr id="70" name="Down Arrow 69"/>
            <p:cNvSpPr/>
            <p:nvPr/>
          </p:nvSpPr>
          <p:spPr>
            <a:xfrm>
              <a:off x="4648200" y="2971800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>
              <a:off x="5108450" y="2969895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5562602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Down Arrow 72"/>
            <p:cNvSpPr/>
            <p:nvPr/>
          </p:nvSpPr>
          <p:spPr>
            <a:xfrm>
              <a:off x="6022852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Down Arrow 73"/>
            <p:cNvSpPr/>
            <p:nvPr/>
          </p:nvSpPr>
          <p:spPr>
            <a:xfrm>
              <a:off x="6478523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Down Arrow 74"/>
            <p:cNvSpPr/>
            <p:nvPr/>
          </p:nvSpPr>
          <p:spPr>
            <a:xfrm>
              <a:off x="6938773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10800000">
            <a:off x="5292561" y="2971800"/>
            <a:ext cx="2592325" cy="1455581"/>
            <a:chOff x="4648200" y="2969895"/>
            <a:chExt cx="2592325" cy="1455581"/>
          </a:xfrm>
        </p:grpSpPr>
        <p:sp>
          <p:nvSpPr>
            <p:cNvPr id="77" name="Down Arrow 76"/>
            <p:cNvSpPr/>
            <p:nvPr/>
          </p:nvSpPr>
          <p:spPr>
            <a:xfrm>
              <a:off x="4648200" y="2971800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8" name="Down Arrow 77"/>
            <p:cNvSpPr/>
            <p:nvPr/>
          </p:nvSpPr>
          <p:spPr>
            <a:xfrm>
              <a:off x="5108450" y="2969895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9" name="Down Arrow 78"/>
            <p:cNvSpPr/>
            <p:nvPr/>
          </p:nvSpPr>
          <p:spPr>
            <a:xfrm>
              <a:off x="5562602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0" name="Down Arrow 79"/>
            <p:cNvSpPr/>
            <p:nvPr/>
          </p:nvSpPr>
          <p:spPr>
            <a:xfrm>
              <a:off x="6022852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Down Arrow 80"/>
            <p:cNvSpPr/>
            <p:nvPr/>
          </p:nvSpPr>
          <p:spPr>
            <a:xfrm>
              <a:off x="6478523" y="2977676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Down Arrow 81"/>
            <p:cNvSpPr/>
            <p:nvPr/>
          </p:nvSpPr>
          <p:spPr>
            <a:xfrm>
              <a:off x="6938773" y="2975771"/>
              <a:ext cx="301752" cy="14478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225301" y="3200400"/>
            <a:ext cx="3084573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1. Sensing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219200" y="3733800"/>
            <a:ext cx="3084573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2. Restore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24066" y="4267200"/>
            <a:ext cx="3084573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3.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Precharge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18050" y="841766"/>
            <a:ext cx="2130966" cy="1004789"/>
            <a:chOff x="6818050" y="841766"/>
            <a:chExt cx="2130966" cy="1004789"/>
          </a:xfrm>
        </p:grpSpPr>
        <p:sp>
          <p:nvSpPr>
            <p:cNvPr id="86" name="67Text"/>
            <p:cNvSpPr txBox="1"/>
            <p:nvPr/>
          </p:nvSpPr>
          <p:spPr>
            <a:xfrm>
              <a:off x="7238901" y="841766"/>
              <a:ext cx="1710115" cy="49271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i="1" dirty="0">
                  <a:solidFill>
                    <a:srgbClr val="000000"/>
                  </a:solidFill>
                  <a:latin typeface="+mj-lt"/>
                </a:rPr>
                <a:t>DRAM cell</a:t>
              </a:r>
            </a:p>
          </p:txBody>
        </p:sp>
        <p:sp>
          <p:nvSpPr>
            <p:cNvPr id="2" name="Freeform 1"/>
            <p:cNvSpPr/>
            <p:nvPr/>
          </p:nvSpPr>
          <p:spPr>
            <a:xfrm>
              <a:off x="6818050" y="1127464"/>
              <a:ext cx="443884" cy="719091"/>
            </a:xfrm>
            <a:custGeom>
              <a:avLst/>
              <a:gdLst>
                <a:gd name="connsiteX0" fmla="*/ 443884 w 443884"/>
                <a:gd name="connsiteY0" fmla="*/ 0 h 719091"/>
                <a:gd name="connsiteX1" fmla="*/ 168676 w 443884"/>
                <a:gd name="connsiteY1" fmla="*/ 186431 h 719091"/>
                <a:gd name="connsiteX2" fmla="*/ 0 w 443884"/>
                <a:gd name="connsiteY2" fmla="*/ 719091 h 71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884" h="719091">
                  <a:moveTo>
                    <a:pt x="443884" y="0"/>
                  </a:moveTo>
                  <a:cubicBezTo>
                    <a:pt x="343270" y="33291"/>
                    <a:pt x="242657" y="66583"/>
                    <a:pt x="168676" y="186431"/>
                  </a:cubicBezTo>
                  <a:cubicBezTo>
                    <a:pt x="94695" y="306279"/>
                    <a:pt x="47347" y="512685"/>
                    <a:pt x="0" y="71909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59262" y="4811697"/>
            <a:ext cx="3089755" cy="839900"/>
            <a:chOff x="5859262" y="4811697"/>
            <a:chExt cx="3089755" cy="839900"/>
          </a:xfrm>
        </p:grpSpPr>
        <p:sp>
          <p:nvSpPr>
            <p:cNvPr id="88" name="67Text"/>
            <p:cNvSpPr txBox="1"/>
            <p:nvPr/>
          </p:nvSpPr>
          <p:spPr>
            <a:xfrm>
              <a:off x="6217248" y="5158885"/>
              <a:ext cx="2731769" cy="49271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i="1" dirty="0">
                  <a:solidFill>
                    <a:srgbClr val="000000"/>
                  </a:solidFill>
                  <a:latin typeface="+mj-lt"/>
                </a:rPr>
                <a:t>Sense amplifier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859262" y="4811697"/>
              <a:ext cx="532660" cy="612559"/>
            </a:xfrm>
            <a:custGeom>
              <a:avLst/>
              <a:gdLst>
                <a:gd name="connsiteX0" fmla="*/ 532660 w 532660"/>
                <a:gd name="connsiteY0" fmla="*/ 612559 h 612559"/>
                <a:gd name="connsiteX1" fmla="*/ 106532 w 532660"/>
                <a:gd name="connsiteY1" fmla="*/ 390618 h 612559"/>
                <a:gd name="connsiteX2" fmla="*/ 0 w 532660"/>
                <a:gd name="connsiteY2" fmla="*/ 0 h 6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660" h="612559">
                  <a:moveTo>
                    <a:pt x="532660" y="612559"/>
                  </a:moveTo>
                  <a:cubicBezTo>
                    <a:pt x="363984" y="552635"/>
                    <a:pt x="195309" y="492711"/>
                    <a:pt x="106532" y="390618"/>
                  </a:cubicBezTo>
                  <a:cubicBezTo>
                    <a:pt x="17755" y="288525"/>
                    <a:pt x="8877" y="144262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8200" y="1676400"/>
            <a:ext cx="3935834" cy="13933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latin typeface="+mj-lt"/>
              </a:rPr>
              <a:t>Three steps of charge movement</a:t>
            </a:r>
          </a:p>
        </p:txBody>
      </p:sp>
    </p:spTree>
    <p:extLst>
      <p:ext uri="{BB962C8B-B14F-4D97-AF65-F5344CB8AC3E}">
        <p14:creationId xmlns:p14="http://schemas.microsoft.com/office/powerpoint/2010/main" val="27252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Paradigm Shift To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807896" cy="519372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Enable computation with </a:t>
            </a:r>
            <a:r>
              <a:rPr lang="en-US" sz="2800" dirty="0">
                <a:solidFill>
                  <a:srgbClr val="0000FF"/>
                </a:solidFill>
              </a:rPr>
              <a:t>minimal data movement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solidFill>
                  <a:srgbClr val="0000FF"/>
                </a:solidFill>
              </a:rPr>
              <a:t>Compute where it makes sense</a:t>
            </a:r>
            <a:r>
              <a:rPr lang="en-US" sz="2800" dirty="0"/>
              <a:t> (</a:t>
            </a:r>
            <a:r>
              <a:rPr lang="en-US" sz="2800" dirty="0">
                <a:solidFill>
                  <a:srgbClr val="FF0000"/>
                </a:solidFill>
              </a:rPr>
              <a:t>where data resides</a:t>
            </a:r>
            <a:r>
              <a:rPr lang="en-US" sz="2800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Make computing architectures more </a:t>
            </a:r>
            <a:r>
              <a:rPr lang="en-US" sz="2800" dirty="0">
                <a:solidFill>
                  <a:srgbClr val="0000FF"/>
                </a:solidFill>
              </a:rPr>
              <a:t>data-centric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21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Processing Inside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>
              <a:latin typeface="Tahoma"/>
              <a:cs typeface="Tahoma"/>
            </a:endParaRPr>
          </a:p>
          <a:p>
            <a:r>
              <a:rPr lang="en-US" sz="2400" dirty="0">
                <a:latin typeface="Tahoma"/>
                <a:cs typeface="Tahoma"/>
              </a:rPr>
              <a:t>Many questions </a:t>
            </a:r>
            <a:r>
              <a:rPr lang="is-IS" sz="2400" dirty="0">
                <a:latin typeface="Tahoma"/>
                <a:cs typeface="Tahoma"/>
              </a:rPr>
              <a:t>… </a:t>
            </a:r>
            <a:r>
              <a:rPr lang="en-US" dirty="0">
                <a:cs typeface="Tahoma"/>
              </a:rPr>
              <a:t>How do we design the:</a:t>
            </a:r>
            <a:endParaRPr lang="is-IS" sz="2400" dirty="0">
              <a:latin typeface="Tahoma"/>
              <a:cs typeface="Tahoma"/>
            </a:endParaRPr>
          </a:p>
          <a:p>
            <a:pPr lvl="1"/>
            <a:r>
              <a:rPr lang="en-US" sz="2200" dirty="0">
                <a:latin typeface="Tahoma"/>
                <a:cs typeface="Tahoma"/>
              </a:rPr>
              <a:t>compute-capable memory &amp; controllers?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processor chip?</a:t>
            </a:r>
          </a:p>
          <a:p>
            <a:pPr lvl="1"/>
            <a:r>
              <a:rPr lang="en-US" dirty="0">
                <a:latin typeface="Tahoma"/>
                <a:cs typeface="Tahoma"/>
              </a:rPr>
              <a:t>s</a:t>
            </a:r>
            <a:r>
              <a:rPr lang="en-US" sz="2200" dirty="0">
                <a:latin typeface="Tahoma"/>
                <a:cs typeface="Tahoma"/>
              </a:rPr>
              <a:t>oftware and hardware interfaces?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system software and languages?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algorithms?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475656" y="1327945"/>
            <a:ext cx="1504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1647106" y="2369345"/>
            <a:ext cx="1155700" cy="4953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882056" y="2432845"/>
            <a:ext cx="660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Cache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12256" y="2864645"/>
            <a:ext cx="0" cy="4254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212256" y="2039145"/>
            <a:ext cx="0" cy="336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9" name="Rectangle 10"/>
          <p:cNvSpPr>
            <a:spLocks/>
          </p:cNvSpPr>
          <p:nvPr/>
        </p:nvSpPr>
        <p:spPr bwMode="auto">
          <a:xfrm>
            <a:off x="1634406" y="1499395"/>
            <a:ext cx="1155700" cy="5461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0" name="Rectangle 11"/>
          <p:cNvSpPr>
            <a:spLocks/>
          </p:cNvSpPr>
          <p:nvPr/>
        </p:nvSpPr>
        <p:spPr bwMode="auto">
          <a:xfrm>
            <a:off x="1691680" y="1584102"/>
            <a:ext cx="10081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Processor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Core</a:t>
            </a:r>
          </a:p>
        </p:txBody>
      </p:sp>
      <p:sp>
        <p:nvSpPr>
          <p:cNvPr id="11" name="Rectangle 12"/>
          <p:cNvSpPr>
            <a:spLocks/>
          </p:cNvSpPr>
          <p:nvPr/>
        </p:nvSpPr>
        <p:spPr bwMode="auto">
          <a:xfrm>
            <a:off x="5735414" y="3372645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Interconnect</a:t>
            </a:r>
          </a:p>
        </p:txBody>
      </p:sp>
      <p:sp>
        <p:nvSpPr>
          <p:cNvPr id="12" name="Rectangle 13"/>
          <p:cNvSpPr>
            <a:spLocks/>
          </p:cNvSpPr>
          <p:nvPr/>
        </p:nvSpPr>
        <p:spPr bwMode="auto">
          <a:xfrm>
            <a:off x="3914056" y="1327945"/>
            <a:ext cx="2901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3" name="Rectangle 14"/>
          <p:cNvSpPr>
            <a:spLocks/>
          </p:cNvSpPr>
          <p:nvPr/>
        </p:nvSpPr>
        <p:spPr bwMode="auto">
          <a:xfrm>
            <a:off x="5014764" y="1386535"/>
            <a:ext cx="1069404" cy="20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Memory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364238" y="3011489"/>
            <a:ext cx="0" cy="3111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5" name="AutoShape 16"/>
          <p:cNvSpPr>
            <a:spLocks/>
          </p:cNvSpPr>
          <p:nvPr/>
        </p:nvSpPr>
        <p:spPr bwMode="auto">
          <a:xfrm>
            <a:off x="1482006" y="3295652"/>
            <a:ext cx="5327650" cy="76200"/>
          </a:xfrm>
          <a:prstGeom prst="roundRect">
            <a:avLst>
              <a:gd name="adj" fmla="val 50000"/>
            </a:avLst>
          </a:prstGeom>
          <a:solidFill>
            <a:srgbClr val="CDCDC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6" name="Rectangle 17"/>
          <p:cNvSpPr>
            <a:spLocks/>
          </p:cNvSpPr>
          <p:nvPr/>
        </p:nvSpPr>
        <p:spPr bwMode="auto">
          <a:xfrm>
            <a:off x="40220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40220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8" name="Rectangle 19"/>
          <p:cNvSpPr>
            <a:spLocks/>
          </p:cNvSpPr>
          <p:nvPr/>
        </p:nvSpPr>
        <p:spPr bwMode="auto">
          <a:xfrm>
            <a:off x="40220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40220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0" name="Rectangle 21"/>
          <p:cNvSpPr>
            <a:spLocks/>
          </p:cNvSpPr>
          <p:nvPr/>
        </p:nvSpPr>
        <p:spPr bwMode="auto">
          <a:xfrm>
            <a:off x="40220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1" name="Rectangle 22"/>
          <p:cNvSpPr>
            <a:spLocks/>
          </p:cNvSpPr>
          <p:nvPr/>
        </p:nvSpPr>
        <p:spPr bwMode="auto">
          <a:xfrm>
            <a:off x="55714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2" name="Rectangle 23"/>
          <p:cNvSpPr>
            <a:spLocks/>
          </p:cNvSpPr>
          <p:nvPr/>
        </p:nvSpPr>
        <p:spPr bwMode="auto">
          <a:xfrm>
            <a:off x="55714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3" name="Rectangle 24"/>
          <p:cNvSpPr>
            <a:spLocks/>
          </p:cNvSpPr>
          <p:nvPr/>
        </p:nvSpPr>
        <p:spPr bwMode="auto">
          <a:xfrm>
            <a:off x="55714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4" name="Rectangle 25"/>
          <p:cNvSpPr>
            <a:spLocks/>
          </p:cNvSpPr>
          <p:nvPr/>
        </p:nvSpPr>
        <p:spPr bwMode="auto">
          <a:xfrm>
            <a:off x="55714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5" name="Rectangle 26"/>
          <p:cNvSpPr>
            <a:spLocks/>
          </p:cNvSpPr>
          <p:nvPr/>
        </p:nvSpPr>
        <p:spPr bwMode="auto">
          <a:xfrm>
            <a:off x="55714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736006" y="2674145"/>
            <a:ext cx="977900" cy="146050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6917606" y="1557078"/>
            <a:ext cx="0" cy="127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8" name="Rectangle 29"/>
          <p:cNvSpPr>
            <a:spLocks/>
          </p:cNvSpPr>
          <p:nvPr/>
        </p:nvSpPr>
        <p:spPr bwMode="auto">
          <a:xfrm>
            <a:off x="7020272" y="1530934"/>
            <a:ext cx="1368152" cy="13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Database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Graphs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Media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</a:t>
            </a:r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1835696" y="2060848"/>
            <a:ext cx="3742060" cy="1451497"/>
          </a:xfrm>
          <a:custGeom>
            <a:avLst/>
            <a:gdLst>
              <a:gd name="T0" fmla="*/ 21600 w 21600"/>
              <a:gd name="T1" fmla="*/ 1200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20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2195737" y="2122489"/>
            <a:ext cx="3661420" cy="1090487"/>
            <a:chOff x="0" y="0"/>
            <a:chExt cx="4219" cy="1352"/>
          </a:xfrm>
        </p:grpSpPr>
        <p:sp>
          <p:nvSpPr>
            <p:cNvPr id="31" name="Rectangle 31"/>
            <p:cNvSpPr>
              <a:spLocks/>
            </p:cNvSpPr>
            <p:nvPr/>
          </p:nvSpPr>
          <p:spPr bwMode="auto">
            <a:xfrm>
              <a:off x="2987" y="880"/>
              <a:ext cx="1232" cy="184"/>
            </a:xfrm>
            <a:prstGeom prst="rect">
              <a:avLst/>
            </a:prstGeom>
            <a:solidFill>
              <a:srgbClr val="FD9A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0" y="0"/>
              <a:ext cx="3651" cy="1352"/>
            </a:xfrm>
            <a:custGeom>
              <a:avLst/>
              <a:gdLst>
                <a:gd name="T0" fmla="*/ 21600 w 21600"/>
                <a:gd name="T1" fmla="*/ 15330 h 21600"/>
                <a:gd name="T2" fmla="*/ 21600 w 21600"/>
                <a:gd name="T3" fmla="*/ 21600 h 21600"/>
                <a:gd name="T4" fmla="*/ 0 w 21600"/>
                <a:gd name="T5" fmla="*/ 216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33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01600" cap="flat">
              <a:solidFill>
                <a:srgbClr val="D90B00"/>
              </a:solidFill>
              <a:prstDash val="solid"/>
              <a:miter lim="800000"/>
              <a:headEnd type="triangle" w="med" len="med"/>
              <a:tailEnd type="none" w="med" len="med"/>
            </a:ln>
            <a:effectLst>
              <a:outerShdw blurRad="76200" dist="380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3" name="Rectangle 33"/>
            <p:cNvSpPr>
              <a:spLocks/>
            </p:cNvSpPr>
            <p:nvPr/>
          </p:nvSpPr>
          <p:spPr bwMode="auto">
            <a:xfrm>
              <a:off x="1245" y="1010"/>
              <a:ext cx="152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D90B00"/>
                  </a:solidFill>
                  <a:effectLst/>
                  <a:uLnTx/>
                  <a:uFillTx/>
                  <a:latin typeface="Myriad Pro Bold Cond" charset="0"/>
                  <a:ea typeface="ＭＳ Ｐゴシック" charset="0"/>
                  <a:cs typeface="Myriad Pro Bold Cond" charset="0"/>
                  <a:sym typeface="Myriad Pro Bold Cond" charset="0"/>
                </a:rPr>
                <a:t>Query</a:t>
              </a:r>
            </a:p>
          </p:txBody>
        </p:sp>
      </p:grpSp>
      <p:sp>
        <p:nvSpPr>
          <p:cNvPr id="34" name="Rectangle 35"/>
          <p:cNvSpPr>
            <a:spLocks/>
          </p:cNvSpPr>
          <p:nvPr/>
        </p:nvSpPr>
        <p:spPr bwMode="auto">
          <a:xfrm>
            <a:off x="3287142" y="3607047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Results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 rot="5400000">
            <a:off x="6568243" y="1366158"/>
            <a:ext cx="2133601" cy="1650776"/>
          </a:xfrm>
          <a:prstGeom prst="roundRect">
            <a:avLst>
              <a:gd name="adj" fmla="val 16667"/>
            </a:avLst>
          </a:prstGeom>
          <a:noFill/>
          <a:ln w="1143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6957984" y="527451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37" name="Text Box 18"/>
          <p:cNvSpPr txBox="1">
            <a:spLocks noChangeAspect="1" noChangeArrowheads="1"/>
          </p:cNvSpPr>
          <p:nvPr/>
        </p:nvSpPr>
        <p:spPr bwMode="auto">
          <a:xfrm>
            <a:off x="6957984" y="490304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38" name="Text Box 19"/>
          <p:cNvSpPr txBox="1">
            <a:spLocks noChangeAspect="1" noChangeArrowheads="1"/>
          </p:cNvSpPr>
          <p:nvPr/>
        </p:nvSpPr>
        <p:spPr bwMode="auto">
          <a:xfrm>
            <a:off x="6954809" y="4238724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39" name="Text Box 20"/>
          <p:cNvSpPr txBox="1">
            <a:spLocks noChangeAspect="1" noChangeArrowheads="1"/>
          </p:cNvSpPr>
          <p:nvPr/>
        </p:nvSpPr>
        <p:spPr bwMode="auto">
          <a:xfrm>
            <a:off x="6954809" y="3867249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40" name="Text Box 21"/>
          <p:cNvSpPr txBox="1">
            <a:spLocks noChangeAspect="1" noChangeArrowheads="1"/>
          </p:cNvSpPr>
          <p:nvPr/>
        </p:nvSpPr>
        <p:spPr bwMode="auto">
          <a:xfrm>
            <a:off x="6954809" y="3500536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41" name="Text Box 22"/>
          <p:cNvSpPr txBox="1">
            <a:spLocks noChangeAspect="1" noChangeArrowheads="1"/>
          </p:cNvSpPr>
          <p:nvPr/>
        </p:nvSpPr>
        <p:spPr bwMode="auto">
          <a:xfrm>
            <a:off x="6957984" y="564758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Arial" charset="0"/>
            </a:endParaRPr>
          </a:p>
        </p:txBody>
      </p:sp>
      <p:sp>
        <p:nvSpPr>
          <p:cNvPr id="42" name="Text Box 23"/>
          <p:cNvSpPr txBox="1">
            <a:spLocks noChangeAspect="1" noChangeArrowheads="1"/>
          </p:cNvSpPr>
          <p:nvPr/>
        </p:nvSpPr>
        <p:spPr bwMode="auto">
          <a:xfrm>
            <a:off x="6957984" y="601905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43" name="Text Box 24"/>
          <p:cNvSpPr txBox="1">
            <a:spLocks noChangeAspect="1" noChangeArrowheads="1"/>
          </p:cNvSpPr>
          <p:nvPr/>
        </p:nvSpPr>
        <p:spPr bwMode="auto">
          <a:xfrm>
            <a:off x="6957984" y="4580656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44" name="Text Box 23"/>
          <p:cNvSpPr txBox="1">
            <a:spLocks noChangeAspect="1" noChangeArrowheads="1"/>
          </p:cNvSpPr>
          <p:nvPr/>
        </p:nvSpPr>
        <p:spPr bwMode="auto">
          <a:xfrm>
            <a:off x="6959572" y="637465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 rot="5400000">
            <a:off x="6849380" y="3977716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utoUpdateAnimBg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In-Memory Computation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from Technology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DRAM Scaling at jeopardy 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Controllers close to DRAM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Industry open to new memory architectures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Pull from Systems and Applications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access is a major system and application bottleneck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Systems are energy limited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movement much more energy-hungry than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94054"/>
            <a:ext cx="7772400" cy="1501546"/>
          </a:xfrm>
          <a:prstGeom prst="rect">
            <a:avLst/>
          </a:prstGeom>
        </p:spPr>
      </p:pic>
      <p:pic>
        <p:nvPicPr>
          <p:cNvPr id="6" name="Picture 2" descr="http://www.extremetech.com/wp-content/uploads/2013/09/hybrid_memory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50038"/>
            <a:ext cx="5040560" cy="36191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178030"/>
            <a:ext cx="1689100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3567" y="1304704"/>
            <a:ext cx="169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Dally,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HiPEAC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59D1F-2E2C-4E33-B3B6-E0DEFEE29D4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8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6" y="0"/>
            <a:ext cx="9220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Two Approaches to In-Memory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9640"/>
            <a:ext cx="8610600" cy="5123656"/>
          </a:xfrm>
        </p:spPr>
        <p:txBody>
          <a:bodyPr>
            <a:normAutofit fontScale="92500" lnSpcReduction="20000"/>
          </a:bodyPr>
          <a:lstStyle/>
          <a:p>
            <a:pPr marL="363538" indent="-347663"/>
            <a:r>
              <a:rPr lang="en-US" dirty="0"/>
              <a:t>1. </a:t>
            </a:r>
            <a:r>
              <a:rPr lang="en-US" dirty="0">
                <a:solidFill>
                  <a:srgbClr val="0000FF"/>
                </a:solidFill>
              </a:rPr>
              <a:t>Minimally change DRAM</a:t>
            </a:r>
            <a:r>
              <a:rPr lang="en-US" dirty="0"/>
              <a:t> to enable simple yet powerful   computation primitives</a:t>
            </a:r>
          </a:p>
          <a:p>
            <a:pPr lvl="1"/>
            <a:r>
              <a:rPr lang="en-US" altLang="ja-JP" sz="1800" dirty="0">
                <a:solidFill>
                  <a:srgbClr val="0000FF"/>
                </a:solidFill>
                <a:latin typeface="Tahoma" charset="0"/>
                <a:ea typeface="ＭＳ Ｐゴシック"/>
                <a:hlinkClick r:id="rId2"/>
              </a:rPr>
              <a:t>RowClone: Fast and Efficient In-DRAM Copy and Initialization of Bulk Data</a:t>
            </a:r>
            <a:r>
              <a:rPr lang="en-US" altLang="ja-JP" sz="1800" dirty="0">
                <a:solidFill>
                  <a:srgbClr val="000000"/>
                </a:solidFill>
                <a:latin typeface="Tahoma" charset="0"/>
                <a:ea typeface="ＭＳ Ｐゴシック"/>
              </a:rPr>
              <a:t> (</a:t>
            </a:r>
            <a:r>
              <a:rPr lang="en-US" altLang="ja-JP" sz="1800" dirty="0">
                <a:solidFill>
                  <a:srgbClr val="0000FF"/>
                </a:solidFill>
                <a:latin typeface="Tahoma" charset="0"/>
                <a:ea typeface="ＭＳ Ｐゴシック"/>
              </a:rPr>
              <a:t>Seshadri et al., MICRO 2013</a:t>
            </a:r>
            <a:r>
              <a:rPr lang="en-US" altLang="ja-JP" sz="1800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linkClick r:id="rId3"/>
              </a:rPr>
              <a:t>Fast Bulk Bitwise AND and OR in DRAM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0000FF"/>
                </a:solidFill>
              </a:rPr>
              <a:t>Seshadri et al., IEEE CAL 2015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hlinkClick r:id="rId4"/>
              </a:rPr>
              <a:t>Gather-Scatter DRAM: In-DRAM Address Translation to Improve the Spatial Locality of Non-unit Strided Accesses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0000FF"/>
                </a:solidFill>
              </a:rPr>
              <a:t>Seshadri et al., MICRO 2015</a:t>
            </a:r>
            <a:r>
              <a:rPr lang="en-US" sz="1800" dirty="0"/>
              <a:t>)</a:t>
            </a:r>
          </a:p>
          <a:p>
            <a:pPr marL="363538" indent="-347663">
              <a:buNone/>
            </a:pPr>
            <a:endParaRPr lang="en-US" dirty="0"/>
          </a:p>
          <a:p>
            <a:pPr marL="363538" indent="-347663"/>
            <a:r>
              <a:rPr lang="en-US" dirty="0"/>
              <a:t>2. </a:t>
            </a:r>
            <a:r>
              <a:rPr lang="en-US" dirty="0">
                <a:solidFill>
                  <a:srgbClr val="0000FF"/>
                </a:solidFill>
              </a:rPr>
              <a:t>Exploit the control logic in 3D-stacked memory </a:t>
            </a:r>
            <a:r>
              <a:rPr lang="en-US" dirty="0"/>
              <a:t>to enable more comprehensive computation near memory</a:t>
            </a:r>
          </a:p>
          <a:p>
            <a:pPr marL="690563" lvl="1" indent="-347663"/>
            <a:r>
              <a:rPr lang="en-US" sz="1800" dirty="0">
                <a:hlinkClick r:id="rId5"/>
              </a:rPr>
              <a:t>PIM-Enabled Instructions: A Low-Overhead, Locality-Aware Processing-in-Memory Architecture</a:t>
            </a:r>
            <a:r>
              <a:rPr lang="en-US" sz="1800" dirty="0"/>
              <a:t> (</a:t>
            </a:r>
            <a:r>
              <a:rPr lang="en-US" sz="1800" dirty="0" err="1">
                <a:solidFill>
                  <a:srgbClr val="0000FF"/>
                </a:solidFill>
              </a:rPr>
              <a:t>Ahn</a:t>
            </a:r>
            <a:r>
              <a:rPr lang="en-US" sz="1800" dirty="0">
                <a:solidFill>
                  <a:srgbClr val="0000FF"/>
                </a:solidFill>
              </a:rPr>
              <a:t> et al., ISCA 2015</a:t>
            </a:r>
            <a:r>
              <a:rPr lang="en-US" sz="1800" dirty="0"/>
              <a:t>)</a:t>
            </a:r>
          </a:p>
          <a:p>
            <a:pPr marL="690563" lvl="1" indent="-347663"/>
            <a:r>
              <a:rPr lang="en-US" sz="1800" dirty="0">
                <a:hlinkClick r:id="rId6"/>
              </a:rPr>
              <a:t>A Scalable Processing-in-Memory Accelerator for Parallel Graph Processing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00FF"/>
                </a:solidFill>
              </a:rPr>
              <a:t>Ahn et al., ISCA 2015</a:t>
            </a:r>
            <a:r>
              <a:rPr lang="en-US" sz="1800" dirty="0"/>
              <a:t>)</a:t>
            </a:r>
          </a:p>
          <a:p>
            <a:pPr marL="690563" lvl="1" indent="-347663"/>
            <a:r>
              <a:rPr lang="en-US" sz="1800" dirty="0">
                <a:hlinkClick r:id="rId7"/>
              </a:rPr>
              <a:t>Accelerating Pointer Chasing in 3D-Stacked Memory: Challenges, Mechanisms, Evaluation</a:t>
            </a:r>
            <a:r>
              <a:rPr lang="en-US" sz="1800" dirty="0"/>
              <a:t>  (</a:t>
            </a:r>
            <a:r>
              <a:rPr lang="en-US" sz="1800" dirty="0">
                <a:solidFill>
                  <a:srgbClr val="0000FF"/>
                </a:solidFill>
              </a:rPr>
              <a:t>Hsieh et al., ICCD 2016</a:t>
            </a:r>
            <a:r>
              <a:rPr lang="en-US" sz="1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882" y="1010402"/>
            <a:ext cx="8052566" cy="7920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A35D8-FC97-4CF6-855F-DE1AEC5E60C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450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38" y="1443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1: Minimally Changing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9640"/>
            <a:ext cx="9144000" cy="512365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DRAM has great capability to perform </a:t>
            </a:r>
            <a:r>
              <a:rPr lang="en-US" dirty="0">
                <a:solidFill>
                  <a:srgbClr val="0000FF"/>
                </a:solidFill>
              </a:rPr>
              <a:t>bulk data movement and computation </a:t>
            </a:r>
            <a:r>
              <a:rPr lang="en-US" dirty="0"/>
              <a:t>internally with small changes</a:t>
            </a:r>
          </a:p>
          <a:p>
            <a:pPr lvl="1"/>
            <a:r>
              <a:rPr lang="en-US" dirty="0"/>
              <a:t>Can exploit internal bandwidth to move data</a:t>
            </a:r>
          </a:p>
          <a:p>
            <a:pPr lvl="1"/>
            <a:r>
              <a:rPr lang="en-US" dirty="0"/>
              <a:t>Can exploit analog computation capability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Examples: </a:t>
            </a:r>
            <a:r>
              <a:rPr lang="en-US" dirty="0" err="1"/>
              <a:t>RowClone</a:t>
            </a:r>
            <a:r>
              <a:rPr lang="en-US" dirty="0"/>
              <a:t>, In-DRAM AND/OR, Gather/Scatter DRAM</a:t>
            </a:r>
          </a:p>
          <a:p>
            <a:pPr lvl="1"/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  <a:hlinkClick r:id="rId2"/>
              </a:rPr>
              <a:t>RowClone: Fast and Efficient In-DRAM Copy and Initialization of Bulk Data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 (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</a:rPr>
              <a:t>Seshadri et al., MICRO 2013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  <a:hlinkClick r:id="rId3"/>
              </a:rPr>
              <a:t>Fast Bulk Bitwise AND and OR in DRAM</a:t>
            </a:r>
            <a:r>
              <a:rPr lang="en-US" dirty="0"/>
              <a:t> (</a:t>
            </a:r>
            <a:r>
              <a:rPr lang="en-US" dirty="0">
                <a:solidFill>
                  <a:srgbClr val="0000FF"/>
                </a:solidFill>
              </a:rPr>
              <a:t>Seshadri et al., IEEE CAL 2015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Gather-Scatter DRAM: In-DRAM Address Translation to Improve the Spatial Locality of Non-unit Strided Accesses</a:t>
            </a:r>
            <a:r>
              <a:rPr lang="en-US" dirty="0"/>
              <a:t> 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(</a:t>
            </a:r>
            <a:r>
              <a:rPr lang="en-US" altLang="ja-JP" dirty="0" err="1">
                <a:solidFill>
                  <a:srgbClr val="0000FF"/>
                </a:solidFill>
                <a:latin typeface="Tahoma" charset="0"/>
                <a:ea typeface="ＭＳ Ｐゴシック"/>
              </a:rPr>
              <a:t>Seshadri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</a:rPr>
              <a:t> et al., MICRO 2015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949BA-4A89-4322-AD39-B5E9307F1DD0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6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Starting Simple: Data Copy and Initialization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16764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Copy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1" y="3400961"/>
            <a:ext cx="35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Initialization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953000" y="1600200"/>
            <a:ext cx="990600" cy="1371600"/>
          </a:xfrm>
          <a:prstGeom prst="round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315200" y="16002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5943600" y="2286000"/>
            <a:ext cx="1371600" cy="1588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26" name="Rounded Rectangle 25"/>
          <p:cNvSpPr/>
          <p:nvPr/>
        </p:nvSpPr>
        <p:spPr>
          <a:xfrm>
            <a:off x="7315200" y="34290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27" name="Straight Arrow Connector 26"/>
          <p:cNvCxnSpPr>
            <a:stCxn id="28" idx="3"/>
            <a:endCxn id="26" idx="1"/>
          </p:cNvCxnSpPr>
          <p:nvPr/>
        </p:nvCxnSpPr>
        <p:spPr>
          <a:xfrm flipV="1">
            <a:off x="5836690" y="4114800"/>
            <a:ext cx="1478510" cy="1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105400" y="379163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val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BC369-B209-4BD9-8B38-00198F7DD76C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Copy and Initialization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3400" y="16764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Copy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801" y="3400961"/>
            <a:ext cx="35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Initialization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53000" y="1600200"/>
            <a:ext cx="990600" cy="1371600"/>
          </a:xfrm>
          <a:prstGeom prst="round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15200" y="16002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33" name="Straight Arrow Connector 32"/>
          <p:cNvCxnSpPr>
            <a:stCxn id="31" idx="3"/>
            <a:endCxn id="32" idx="1"/>
          </p:cNvCxnSpPr>
          <p:nvPr/>
        </p:nvCxnSpPr>
        <p:spPr>
          <a:xfrm>
            <a:off x="5943600" y="2286000"/>
            <a:ext cx="1371600" cy="1588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315200" y="34290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35" name="Straight Arrow Connector 34"/>
          <p:cNvCxnSpPr>
            <a:stCxn id="36" idx="3"/>
            <a:endCxn id="34" idx="1"/>
          </p:cNvCxnSpPr>
          <p:nvPr/>
        </p:nvCxnSpPr>
        <p:spPr>
          <a:xfrm flipV="1">
            <a:off x="5836690" y="4114800"/>
            <a:ext cx="1478510" cy="1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105400" y="379163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val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pic>
        <p:nvPicPr>
          <p:cNvPr id="37" name="Picture 6" descr="oscha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393490">
            <a:off x="983985" y="1599021"/>
            <a:ext cx="7626143" cy="1660953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38" name="Picture 7" descr="osfaste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256522"/>
            <a:ext cx="7467600" cy="1967604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39" name="Picture 38" descr="prio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052">
            <a:off x="761659" y="2583163"/>
            <a:ext cx="7763272" cy="1719076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40" name="Picture 39" descr="pri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22573">
            <a:off x="344918" y="4237679"/>
            <a:ext cx="7763272" cy="1755652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C500E5-8970-4629-94C8-13CF8001AA5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7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64" y="0"/>
            <a:ext cx="8229600" cy="1143000"/>
          </a:xfrm>
        </p:spPr>
        <p:txBody>
          <a:bodyPr/>
          <a:lstStyle/>
          <a:p>
            <a:r>
              <a:rPr lang="en-US" dirty="0"/>
              <a:t>Bulk Data Copy and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14400" y="1828800"/>
            <a:ext cx="1613800" cy="1828800"/>
            <a:chOff x="914400" y="1828800"/>
            <a:chExt cx="1613800" cy="1828800"/>
          </a:xfrm>
        </p:grpSpPr>
        <p:sp>
          <p:nvSpPr>
            <p:cNvPr id="33" name="Wave 32"/>
            <p:cNvSpPr/>
            <p:nvPr/>
          </p:nvSpPr>
          <p:spPr>
            <a:xfrm rot="5400000">
              <a:off x="876300" y="1866900"/>
              <a:ext cx="990600" cy="914400"/>
            </a:xfrm>
            <a:prstGeom prst="wave">
              <a:avLst>
                <a:gd name="adj1" fmla="val 5469"/>
                <a:gd name="adj2" fmla="val 0"/>
              </a:avLst>
            </a:prstGeom>
            <a:solidFill>
              <a:srgbClr val="31859B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34" name="Wave 33"/>
            <p:cNvSpPr/>
            <p:nvPr/>
          </p:nvSpPr>
          <p:spPr>
            <a:xfrm rot="5400000">
              <a:off x="1333500" y="2095500"/>
              <a:ext cx="990600" cy="914400"/>
            </a:xfrm>
            <a:prstGeom prst="wave">
              <a:avLst>
                <a:gd name="adj1" fmla="val 5469"/>
                <a:gd name="adj2" fmla="val 0"/>
              </a:avLst>
            </a:prstGeom>
            <a:solidFill>
              <a:srgbClr val="31859B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600" y="3072825"/>
              <a:ext cx="1537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Forking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52707" y="1575137"/>
            <a:ext cx="3324949" cy="2234863"/>
            <a:chOff x="2752707" y="1853625"/>
            <a:chExt cx="3324949" cy="2234863"/>
          </a:xfrm>
        </p:grpSpPr>
        <p:sp>
          <p:nvSpPr>
            <p:cNvPr id="37" name="Rounded Rectangle 36"/>
            <p:cNvSpPr/>
            <p:nvPr/>
          </p:nvSpPr>
          <p:spPr>
            <a:xfrm>
              <a:off x="3962400" y="1853625"/>
              <a:ext cx="914400" cy="1143000"/>
            </a:xfrm>
            <a:prstGeom prst="roundRect">
              <a:avLst/>
            </a:prstGeom>
            <a:solidFill>
              <a:srgbClr val="262626"/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"/>
                  <a:cs typeface="Arial" pitchFamily="34" charset="0"/>
                </a:rPr>
                <a:t>000000000000000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52707" y="3072825"/>
              <a:ext cx="33249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Zero initialization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(e.g., security)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7200" y="4038600"/>
            <a:ext cx="2669320" cy="2245043"/>
            <a:chOff x="720979" y="4038600"/>
            <a:chExt cx="2669320" cy="2245043"/>
          </a:xfrm>
        </p:grpSpPr>
        <p:pic>
          <p:nvPicPr>
            <p:cNvPr id="40" name="Picture 39" descr="comput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4038600"/>
              <a:ext cx="1219200" cy="12192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20979" y="5206425"/>
              <a:ext cx="26693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VM Cloning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Deduplication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</p:txBody>
        </p:sp>
        <p:pic>
          <p:nvPicPr>
            <p:cNvPr id="42" name="Picture 41" descr="comput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4038600"/>
              <a:ext cx="1219200" cy="12192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043903" y="1803748"/>
            <a:ext cx="2752677" cy="1930052"/>
            <a:chOff x="6043903" y="1803748"/>
            <a:chExt cx="2752677" cy="1930052"/>
          </a:xfrm>
        </p:grpSpPr>
        <p:grpSp>
          <p:nvGrpSpPr>
            <p:cNvPr id="44" name="Group 43"/>
            <p:cNvGrpSpPr/>
            <p:nvPr/>
          </p:nvGrpSpPr>
          <p:grpSpPr>
            <a:xfrm>
              <a:off x="6043903" y="1905000"/>
              <a:ext cx="2752677" cy="1828800"/>
              <a:chOff x="6043903" y="1905000"/>
              <a:chExt cx="2752677" cy="18288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6324600" y="1905000"/>
                <a:ext cx="533400" cy="1143000"/>
              </a:xfrm>
              <a:prstGeom prst="roundRect">
                <a:avLst/>
              </a:prstGeom>
              <a:solidFill>
                <a:srgbClr val="6F2926"/>
              </a:solidFill>
              <a:ln w="25400" cap="flat" cmpd="sng" algn="ctr">
                <a:solidFill>
                  <a:srgbClr val="6F292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7848600" y="1905000"/>
                <a:ext cx="533400" cy="1143000"/>
              </a:xfrm>
              <a:prstGeom prst="roundRect">
                <a:avLst/>
              </a:prstGeom>
              <a:solidFill>
                <a:srgbClr val="262626"/>
              </a:solidFill>
              <a:ln w="25400" cap="flat" cmpd="sng" algn="ctr">
                <a:solidFill>
                  <a:srgbClr val="26262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043903" y="3149025"/>
                <a:ext cx="2752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Tahoma"/>
                    <a:ea typeface=""/>
                    <a:cs typeface="+mn-cs"/>
                  </a:rPr>
                  <a:t>Checkpointing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endParaRPr>
              </a:p>
            </p:txBody>
          </p:sp>
          <p:cxnSp>
            <p:nvCxnSpPr>
              <p:cNvPr id="49" name="Straight Arrow Connector 48"/>
              <p:cNvCxnSpPr>
                <a:stCxn id="46" idx="3"/>
                <a:endCxn id="47" idx="1"/>
              </p:cNvCxnSpPr>
              <p:nvPr/>
            </p:nvCxnSpPr>
            <p:spPr>
              <a:xfrm>
                <a:off x="6858000" y="2476500"/>
                <a:ext cx="990600" cy="158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262626">
                    <a:lumMod val="75000"/>
                    <a:lumOff val="25000"/>
                  </a:srgbClr>
                </a:solidFill>
                <a:prstDash val="dashDot"/>
                <a:tailEnd type="arrow"/>
              </a:ln>
              <a:effectLst/>
            </p:spPr>
          </p:cxnSp>
        </p:grpSp>
        <p:cxnSp>
          <p:nvCxnSpPr>
            <p:cNvPr id="45" name="Straight Connector 44"/>
            <p:cNvCxnSpPr/>
            <p:nvPr/>
          </p:nvCxnSpPr>
          <p:spPr>
            <a:xfrm rot="5400000">
              <a:off x="6172200" y="2489548"/>
              <a:ext cx="1371600" cy="0"/>
            </a:xfrm>
            <a:prstGeom prst="line">
              <a:avLst/>
            </a:prstGeom>
            <a:noFill/>
            <a:ln w="5715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733800" y="4267200"/>
            <a:ext cx="2901756" cy="1600200"/>
            <a:chOff x="4768685" y="4267200"/>
            <a:chExt cx="2901756" cy="1600200"/>
          </a:xfrm>
        </p:grpSpPr>
        <p:sp>
          <p:nvSpPr>
            <p:cNvPr id="51" name="Rounded Rectangle 50"/>
            <p:cNvSpPr/>
            <p:nvPr/>
          </p:nvSpPr>
          <p:spPr>
            <a:xfrm>
              <a:off x="4876800" y="4267200"/>
              <a:ext cx="2667000" cy="990600"/>
            </a:xfrm>
            <a:prstGeom prst="roundRect">
              <a:avLst/>
            </a:prstGeom>
            <a:solidFill>
              <a:srgbClr val="262626"/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105400" y="4419600"/>
              <a:ext cx="381000" cy="685800"/>
            </a:xfrm>
            <a:prstGeom prst="roundRect">
              <a:avLst/>
            </a:prstGeom>
            <a:solidFill>
              <a:srgbClr val="4F6128"/>
            </a:solidFill>
            <a:ln w="25400" cap="flat" cmpd="sng" algn="ctr">
              <a:solidFill>
                <a:srgbClr val="4F61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486400" y="4724400"/>
              <a:ext cx="15240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dash"/>
              <a:tailEnd type="arrow" w="lg" len="lg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4768685" y="5282625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Page Migration</a:t>
              </a:r>
            </a:p>
          </p:txBody>
        </p:sp>
      </p:grpSp>
      <p:sp>
        <p:nvSpPr>
          <p:cNvPr id="55" name="Oval 54"/>
          <p:cNvSpPr/>
          <p:nvPr/>
        </p:nvSpPr>
        <p:spPr>
          <a:xfrm>
            <a:off x="73914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6200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8486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4200" y="4648200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Many more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836712"/>
            <a:ext cx="9756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memmove</a:t>
            </a:r>
            <a:r>
              <a:rPr kumimoji="0" lang="en-US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"/>
                <a:cs typeface="+mn-cs"/>
              </a:rPr>
              <a:t> &amp; </a:t>
            </a:r>
            <a:r>
              <a:rPr kumimoji="0" lang="en-US" sz="2400" b="0" i="1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memcpy</a:t>
            </a:r>
            <a:r>
              <a:rPr kumimoji="0" lang="en-US" sz="2400" b="0" i="1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5% cycles in Google’s datacenter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0" lang="en-US" sz="1800" b="0" i="0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Kanev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ISCA’15]</a:t>
            </a:r>
            <a:endParaRPr kumimoji="0" lang="en-US" sz="2400" b="0" i="0" u="none" strike="noStrike" kern="1200" cap="none" spc="-7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2716A7-368A-47B1-B444-BAFC982099DE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3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A5712"/>
                </a:solidFill>
                <a:latin typeface="Garamond"/>
                <a:cs typeface="Garamond"/>
              </a:rPr>
              <a:t>Today’s Systems: Bulk Data Copy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42402" y="1528540"/>
            <a:ext cx="1350971" cy="39578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Memory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1319" y="2518009"/>
            <a:ext cx="4640239" cy="1978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801504" y="3507471"/>
            <a:ext cx="1364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42949" y="3507471"/>
            <a:ext cx="864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193579" y="3507471"/>
            <a:ext cx="910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162568" y="3507471"/>
            <a:ext cx="1137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4276300" y="3229966"/>
            <a:ext cx="664190" cy="5550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284606" y="2768212"/>
            <a:ext cx="877962" cy="14785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29403" y="2997952"/>
            <a:ext cx="664176" cy="10190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37982" y="3186749"/>
            <a:ext cx="504967" cy="6414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96036" y="2927441"/>
            <a:ext cx="1105468" cy="11600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CPU</a:t>
            </a:r>
          </a:p>
        </p:txBody>
      </p:sp>
      <p:sp>
        <p:nvSpPr>
          <p:cNvPr id="15" name="Left-Right Arrow 14"/>
          <p:cNvSpPr/>
          <p:nvPr/>
        </p:nvSpPr>
        <p:spPr bwMode="auto">
          <a:xfrm>
            <a:off x="5131558" y="3282283"/>
            <a:ext cx="1910687" cy="450376"/>
          </a:xfrm>
          <a:prstGeom prst="leftRightArrow">
            <a:avLst>
              <a:gd name="adj1" fmla="val 50000"/>
              <a:gd name="adj2" fmla="val 2575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42246" y="2968408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44517" y="3659885"/>
            <a:ext cx="1348855" cy="257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04224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044517" y="3659884"/>
            <a:ext cx="150125" cy="2456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9463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956169" y="3198146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956170" y="3580283"/>
            <a:ext cx="150125" cy="2456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347034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24001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78831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40462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49261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08856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940712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1734" y="1507524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1) High latency</a:t>
            </a:r>
          </a:p>
        </p:txBody>
      </p:sp>
      <p:cxnSp>
        <p:nvCxnSpPr>
          <p:cNvPr id="31" name="Curved Connector 30"/>
          <p:cNvCxnSpPr>
            <a:stCxn id="30" idx="3"/>
            <a:endCxn id="18" idx="1"/>
          </p:cNvCxnSpPr>
          <p:nvPr/>
        </p:nvCxnSpPr>
        <p:spPr bwMode="auto">
          <a:xfrm>
            <a:off x="5971450" y="1738357"/>
            <a:ext cx="1070795" cy="135288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73162" y="5008669"/>
            <a:ext cx="403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2) High bandwidth utilization</a:t>
            </a:r>
          </a:p>
        </p:txBody>
      </p:sp>
      <p:cxnSp>
        <p:nvCxnSpPr>
          <p:cNvPr id="33" name="Curved Connector 48"/>
          <p:cNvCxnSpPr>
            <a:stCxn id="32" idx="3"/>
            <a:endCxn id="15" idx="5"/>
          </p:cNvCxnSpPr>
          <p:nvPr/>
        </p:nvCxnSpPr>
        <p:spPr bwMode="auto">
          <a:xfrm flipH="1" flipV="1">
            <a:off x="6086902" y="3620065"/>
            <a:ext cx="626148" cy="1619437"/>
          </a:xfrm>
          <a:prstGeom prst="curvedConnector4">
            <a:avLst>
              <a:gd name="adj1" fmla="val -36509"/>
              <a:gd name="adj2" fmla="val 53651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78924" y="1861816"/>
            <a:ext cx="2452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3) Cache pollution</a:t>
            </a:r>
          </a:p>
        </p:txBody>
      </p:sp>
      <p:cxnSp>
        <p:nvCxnSpPr>
          <p:cNvPr id="35" name="Curved Connector 48"/>
          <p:cNvCxnSpPr>
            <a:stCxn id="34" idx="3"/>
            <a:endCxn id="21" idx="0"/>
          </p:cNvCxnSpPr>
          <p:nvPr/>
        </p:nvCxnSpPr>
        <p:spPr bwMode="auto">
          <a:xfrm flipH="1">
            <a:off x="2031232" y="2092649"/>
            <a:ext cx="799806" cy="1105497"/>
          </a:xfrm>
          <a:prstGeom prst="curvedConnector4">
            <a:avLst>
              <a:gd name="adj1" fmla="val -28582"/>
              <a:gd name="adj2" fmla="val 6044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673162" y="549883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4) Unwanted data movement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512" y="6093296"/>
            <a:ext cx="75845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1046ns, 3.6uJ    (for 4KB page copy via DMA)</a:t>
            </a:r>
          </a:p>
        </p:txBody>
      </p:sp>
    </p:spTree>
    <p:extLst>
      <p:ext uri="{BB962C8B-B14F-4D97-AF65-F5344CB8AC3E}">
        <p14:creationId xmlns:p14="http://schemas.microsoft.com/office/powerpoint/2010/main" val="19021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019E-6 L -0.55156 0.0316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0" y="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8409E-6 L -0.54114 -0.011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2" grpId="0"/>
      <p:bldP spid="34" grpId="0"/>
      <p:bldP spid="36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A5712"/>
                </a:solidFill>
                <a:latin typeface="Garamond"/>
                <a:cs typeface="Garamond"/>
              </a:rPr>
              <a:t>Future Systems: In-Memory Copy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42402" y="1528540"/>
            <a:ext cx="1350971" cy="39578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Memory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1319" y="2518009"/>
            <a:ext cx="4640239" cy="1978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801504" y="3507471"/>
            <a:ext cx="1364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42949" y="3507471"/>
            <a:ext cx="864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193579" y="3507471"/>
            <a:ext cx="910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162568" y="3507471"/>
            <a:ext cx="1137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4276300" y="3229966"/>
            <a:ext cx="664190" cy="5550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284606" y="2768212"/>
            <a:ext cx="877962" cy="14785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29403" y="2997952"/>
            <a:ext cx="664176" cy="10190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37982" y="3186749"/>
            <a:ext cx="504967" cy="6414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96036" y="2927441"/>
            <a:ext cx="1105468" cy="11600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CPU</a:t>
            </a:r>
          </a:p>
        </p:txBody>
      </p:sp>
      <p:sp>
        <p:nvSpPr>
          <p:cNvPr id="15" name="Left-Right Arrow 14"/>
          <p:cNvSpPr/>
          <p:nvPr/>
        </p:nvSpPr>
        <p:spPr bwMode="auto">
          <a:xfrm>
            <a:off x="5131558" y="3282283"/>
            <a:ext cx="1910687" cy="450376"/>
          </a:xfrm>
          <a:prstGeom prst="leftRightArrow">
            <a:avLst>
              <a:gd name="adj1" fmla="val 50000"/>
              <a:gd name="adj2" fmla="val 2575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42246" y="2960170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44517" y="3659885"/>
            <a:ext cx="1348855" cy="257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042246" y="2954740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>
            <a:stCxn id="18" idx="2"/>
            <a:endCxn id="17" idx="0"/>
          </p:cNvCxnSpPr>
          <p:nvPr/>
        </p:nvCxnSpPr>
        <p:spPr bwMode="auto">
          <a:xfrm rot="16200000" flipH="1">
            <a:off x="7488635" y="3429574"/>
            <a:ext cx="459485" cy="11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015945" y="1507524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1) Low latency</a:t>
            </a:r>
          </a:p>
        </p:txBody>
      </p:sp>
      <p:cxnSp>
        <p:nvCxnSpPr>
          <p:cNvPr id="21" name="Curved Connector 20"/>
          <p:cNvCxnSpPr>
            <a:stCxn id="20" idx="3"/>
            <a:endCxn id="18" idx="1"/>
          </p:cNvCxnSpPr>
          <p:nvPr/>
        </p:nvCxnSpPr>
        <p:spPr bwMode="auto">
          <a:xfrm>
            <a:off x="6186732" y="1738357"/>
            <a:ext cx="855514" cy="133921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19400" y="5282524"/>
            <a:ext cx="387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2) Low bandwidth utilization</a:t>
            </a:r>
          </a:p>
        </p:txBody>
      </p:sp>
      <p:cxnSp>
        <p:nvCxnSpPr>
          <p:cNvPr id="23" name="Curved Connector 51"/>
          <p:cNvCxnSpPr>
            <a:stCxn id="22" idx="3"/>
            <a:endCxn id="15" idx="5"/>
          </p:cNvCxnSpPr>
          <p:nvPr/>
        </p:nvCxnSpPr>
        <p:spPr bwMode="auto">
          <a:xfrm flipH="1" flipV="1">
            <a:off x="6086902" y="3620065"/>
            <a:ext cx="603459" cy="1893292"/>
          </a:xfrm>
          <a:prstGeom prst="curvedConnector4">
            <a:avLst>
              <a:gd name="adj1" fmla="val -37882"/>
              <a:gd name="adj2" fmla="val 53123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28359" y="1505479"/>
            <a:ext cx="310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3) No cache pollution</a:t>
            </a:r>
          </a:p>
        </p:txBody>
      </p:sp>
      <p:cxnSp>
        <p:nvCxnSpPr>
          <p:cNvPr id="25" name="Curved Connector 51"/>
          <p:cNvCxnSpPr>
            <a:stCxn id="24" idx="3"/>
            <a:endCxn id="13" idx="0"/>
          </p:cNvCxnSpPr>
          <p:nvPr/>
        </p:nvCxnSpPr>
        <p:spPr bwMode="auto">
          <a:xfrm flipH="1">
            <a:off x="2190466" y="1736312"/>
            <a:ext cx="1343566" cy="1450437"/>
          </a:xfrm>
          <a:prstGeom prst="curvedConnector4">
            <a:avLst>
              <a:gd name="adj1" fmla="val -17014"/>
              <a:gd name="adj2" fmla="val 57957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19400" y="5682064"/>
            <a:ext cx="479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4) No unwanted data movement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093296"/>
            <a:ext cx="24539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1046ns, 3.6uJ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30129" y="6093296"/>
            <a:ext cx="2926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"/>
                <a:cs typeface="+mn-cs"/>
                <a:sym typeface="Wingdings"/>
              </a:rPr>
              <a:t>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90ns, 0.04uJ</a:t>
            </a:r>
          </a:p>
        </p:txBody>
      </p:sp>
    </p:spTree>
    <p:extLst>
      <p:ext uri="{BB962C8B-B14F-4D97-AF65-F5344CB8AC3E}">
        <p14:creationId xmlns:p14="http://schemas.microsoft.com/office/powerpoint/2010/main" val="12475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3.61111E-6 0.102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/>
      <p:bldP spid="22" grpId="0"/>
      <p:bldP spid="24" grpId="0"/>
      <p:bldP spid="26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67Text"/>
          <p:cNvSpPr txBox="1"/>
          <p:nvPr/>
        </p:nvSpPr>
        <p:spPr>
          <a:xfrm>
            <a:off x="2965172" y="4152803"/>
            <a:ext cx="1317805" cy="3787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rgbClr val="000000"/>
                </a:solidFill>
                <a:latin typeface="+mj-lt"/>
              </a:rPr>
              <a:t>Sensing</a:t>
            </a:r>
          </a:p>
        </p:txBody>
      </p:sp>
      <p:sp>
        <p:nvSpPr>
          <p:cNvPr id="76" name="67Text"/>
          <p:cNvSpPr txBox="1"/>
          <p:nvPr/>
        </p:nvSpPr>
        <p:spPr>
          <a:xfrm>
            <a:off x="4884572" y="4140528"/>
            <a:ext cx="1317805" cy="3787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rgbClr val="000000"/>
                </a:solidFill>
                <a:latin typeface="+mj-lt"/>
              </a:rPr>
              <a:t>Restore</a:t>
            </a:r>
          </a:p>
        </p:txBody>
      </p:sp>
      <p:sp>
        <p:nvSpPr>
          <p:cNvPr id="48" name="67Text"/>
          <p:cNvSpPr txBox="1"/>
          <p:nvPr/>
        </p:nvSpPr>
        <p:spPr>
          <a:xfrm>
            <a:off x="-76200" y="4111946"/>
            <a:ext cx="2938003" cy="3815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>
                <a:solidFill>
                  <a:srgbClr val="000000"/>
                </a:solidFill>
                <a:latin typeface="+mj-lt"/>
              </a:rPr>
              <a:t>Timing Parameters</a:t>
            </a:r>
          </a:p>
        </p:txBody>
      </p:sp>
      <p:sp>
        <p:nvSpPr>
          <p:cNvPr id="168" name="DRAM"/>
          <p:cNvSpPr/>
          <p:nvPr/>
        </p:nvSpPr>
        <p:spPr>
          <a:xfrm>
            <a:off x="927299" y="2790455"/>
            <a:ext cx="438912" cy="13823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9" name="DRAM"/>
          <p:cNvSpPr/>
          <p:nvPr/>
        </p:nvSpPr>
        <p:spPr>
          <a:xfrm>
            <a:off x="927299" y="2667000"/>
            <a:ext cx="438912" cy="138230"/>
          </a:xfrm>
          <a:prstGeom prst="roundRect">
            <a:avLst>
              <a:gd name="adj" fmla="val 20672"/>
            </a:avLst>
          </a:prstGeom>
          <a:solidFill>
            <a:schemeClr val="accent6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6" name="DRAM"/>
          <p:cNvSpPr/>
          <p:nvPr/>
        </p:nvSpPr>
        <p:spPr>
          <a:xfrm>
            <a:off x="927299" y="2924737"/>
            <a:ext cx="438912" cy="265503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743849" y="3229273"/>
            <a:ext cx="6243104" cy="921266"/>
            <a:chOff x="2743849" y="3427979"/>
            <a:chExt cx="6243104" cy="921266"/>
          </a:xfrm>
        </p:grpSpPr>
        <p:sp>
          <p:nvSpPr>
            <p:cNvPr id="35" name="Rectangle 34"/>
            <p:cNvSpPr/>
            <p:nvPr/>
          </p:nvSpPr>
          <p:spPr>
            <a:xfrm>
              <a:off x="2743849" y="3427979"/>
              <a:ext cx="6189223" cy="9144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67Text"/>
            <p:cNvSpPr txBox="1"/>
            <p:nvPr/>
          </p:nvSpPr>
          <p:spPr>
            <a:xfrm>
              <a:off x="7634774" y="3434845"/>
              <a:ext cx="1352179" cy="9144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dirty="0">
                  <a:solidFill>
                    <a:srgbClr val="000000"/>
                  </a:solidFill>
                  <a:latin typeface="+mj-lt"/>
                </a:rPr>
                <a:t>Data 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1424" y="1401492"/>
            <a:ext cx="6235662" cy="920247"/>
            <a:chOff x="2751424" y="1600198"/>
            <a:chExt cx="6235662" cy="920247"/>
          </a:xfrm>
        </p:grpSpPr>
        <p:sp>
          <p:nvSpPr>
            <p:cNvPr id="4" name="Rectangle 3"/>
            <p:cNvSpPr/>
            <p:nvPr/>
          </p:nvSpPr>
          <p:spPr>
            <a:xfrm>
              <a:off x="2751424" y="1600198"/>
              <a:ext cx="6181648" cy="9144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67Text"/>
            <p:cNvSpPr txBox="1"/>
            <p:nvPr/>
          </p:nvSpPr>
          <p:spPr>
            <a:xfrm>
              <a:off x="7620000" y="1606045"/>
              <a:ext cx="1367086" cy="9144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dirty="0">
                  <a:solidFill>
                    <a:srgbClr val="000000"/>
                  </a:solidFill>
                  <a:latin typeface="+mj-lt"/>
                </a:rPr>
                <a:t>Data 1</a:t>
              </a:r>
            </a:p>
          </p:txBody>
        </p:sp>
      </p:grpSp>
      <p:sp>
        <p:nvSpPr>
          <p:cNvPr id="121" name="TextBox 44"/>
          <p:cNvSpPr txBox="1"/>
          <p:nvPr/>
        </p:nvSpPr>
        <p:spPr>
          <a:xfrm>
            <a:off x="2861803" y="990600"/>
            <a:ext cx="769663" cy="4309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cell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2743200" y="4114800"/>
            <a:ext cx="6181649" cy="228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67Text"/>
          <p:cNvSpPr txBox="1"/>
          <p:nvPr/>
        </p:nvSpPr>
        <p:spPr>
          <a:xfrm>
            <a:off x="7637673" y="4150539"/>
            <a:ext cx="1295400" cy="457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b="1" i="1" dirty="0">
                <a:solidFill>
                  <a:srgbClr val="000000"/>
                </a:solidFill>
                <a:latin typeface="+mj-lt"/>
              </a:rPr>
              <a:t>time</a:t>
            </a:r>
          </a:p>
        </p:txBody>
      </p:sp>
      <p:sp>
        <p:nvSpPr>
          <p:cNvPr id="94" name="67Text"/>
          <p:cNvSpPr txBox="1"/>
          <p:nvPr/>
        </p:nvSpPr>
        <p:spPr>
          <a:xfrm rot="16200000">
            <a:off x="1100750" y="2546882"/>
            <a:ext cx="2742182" cy="45140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000000"/>
                </a:solidFill>
                <a:latin typeface="+mj-lt"/>
              </a:rPr>
              <a:t>charge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TextBox 44"/>
          <p:cNvSpPr txBox="1"/>
          <p:nvPr/>
        </p:nvSpPr>
        <p:spPr>
          <a:xfrm>
            <a:off x="2713657" y="2758935"/>
            <a:ext cx="2758999" cy="4309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Sense amplifier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77953" y="152401"/>
            <a:ext cx="83820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DRAM Charge over Time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3663780" y="1410559"/>
            <a:ext cx="944578" cy="1367157"/>
            <a:chOff x="3611229" y="1661914"/>
            <a:chExt cx="944578" cy="1367157"/>
          </a:xfrm>
        </p:grpSpPr>
        <p:cxnSp>
          <p:nvCxnSpPr>
            <p:cNvPr id="130" name="Straight Arrow Connector 129"/>
            <p:cNvCxnSpPr/>
            <p:nvPr/>
          </p:nvCxnSpPr>
          <p:spPr>
            <a:xfrm>
              <a:off x="3611229" y="1661914"/>
              <a:ext cx="944578" cy="976371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3611229" y="2796042"/>
              <a:ext cx="944578" cy="233029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752230" y="1410559"/>
            <a:ext cx="914400" cy="1369062"/>
            <a:chOff x="2714504" y="1234438"/>
            <a:chExt cx="914400" cy="1369062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2714504" y="1234438"/>
              <a:ext cx="914400" cy="0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714701" y="2603500"/>
              <a:ext cx="911353" cy="0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618518" y="1419702"/>
            <a:ext cx="1867094" cy="1116969"/>
            <a:chOff x="4565094" y="1579885"/>
            <a:chExt cx="1867094" cy="1116969"/>
          </a:xfrm>
        </p:grpSpPr>
        <p:cxnSp>
          <p:nvCxnSpPr>
            <p:cNvPr id="139" name="Straight Arrow Connector 138"/>
            <p:cNvCxnSpPr/>
            <p:nvPr/>
          </p:nvCxnSpPr>
          <p:spPr>
            <a:xfrm flipV="1">
              <a:off x="4565094" y="1579885"/>
              <a:ext cx="1867094" cy="1116969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4565095" y="1582172"/>
              <a:ext cx="1856932" cy="971424"/>
            </a:xfrm>
            <a:prstGeom prst="straightConnector1">
              <a:avLst/>
            </a:prstGeom>
            <a:ln w="25400" cap="rnd">
              <a:solidFill>
                <a:schemeClr val="accent5">
                  <a:lumMod val="7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Down Arrow 50"/>
          <p:cNvSpPr/>
          <p:nvPr/>
        </p:nvSpPr>
        <p:spPr>
          <a:xfrm>
            <a:off x="3360437" y="1774957"/>
            <a:ext cx="575605" cy="751598"/>
          </a:xfrm>
          <a:prstGeom prst="downArrow">
            <a:avLst>
              <a:gd name="adj1" fmla="val 50000"/>
              <a:gd name="adj2" fmla="val 5766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Down Arrow 51"/>
          <p:cNvSpPr/>
          <p:nvPr/>
        </p:nvSpPr>
        <p:spPr>
          <a:xfrm rot="10800000">
            <a:off x="4330716" y="1982507"/>
            <a:ext cx="575605" cy="751598"/>
          </a:xfrm>
          <a:prstGeom prst="downArrow">
            <a:avLst>
              <a:gd name="adj1" fmla="val 50000"/>
              <a:gd name="adj2" fmla="val 5766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4638165" y="4070069"/>
            <a:ext cx="3407" cy="148438"/>
          </a:xfrm>
          <a:prstGeom prst="straightConnector1">
            <a:avLst/>
          </a:prstGeom>
          <a:ln w="34925" cap="rnd">
            <a:solidFill>
              <a:schemeClr val="tx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nchline"/>
          <p:cNvSpPr txBox="1"/>
          <p:nvPr/>
        </p:nvSpPr>
        <p:spPr>
          <a:xfrm>
            <a:off x="0" y="5486400"/>
            <a:ext cx="9144000" cy="7620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j-lt"/>
              </a:rPr>
              <a:t>Why does DRAM need the extra timing margin?</a:t>
            </a:r>
          </a:p>
        </p:txBody>
      </p:sp>
      <p:sp>
        <p:nvSpPr>
          <p:cNvPr id="53" name="67Text"/>
          <p:cNvSpPr txBox="1"/>
          <p:nvPr/>
        </p:nvSpPr>
        <p:spPr>
          <a:xfrm>
            <a:off x="914400" y="4500330"/>
            <a:ext cx="1829449" cy="4526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 theory</a:t>
            </a:r>
          </a:p>
        </p:txBody>
      </p:sp>
      <p:sp>
        <p:nvSpPr>
          <p:cNvPr id="86" name="Oval 85"/>
          <p:cNvSpPr/>
          <p:nvPr/>
        </p:nvSpPr>
        <p:spPr>
          <a:xfrm>
            <a:off x="911833" y="1137459"/>
            <a:ext cx="4572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1" name="Straight Connector 100"/>
          <p:cNvCxnSpPr>
            <a:stCxn id="169" idx="0"/>
            <a:endCxn id="86" idx="4"/>
          </p:cNvCxnSpPr>
          <p:nvPr/>
        </p:nvCxnSpPr>
        <p:spPr>
          <a:xfrm flipH="1" flipV="1">
            <a:off x="1140433" y="1594659"/>
            <a:ext cx="6322" cy="10723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DRAM"/>
          <p:cNvSpPr/>
          <p:nvPr/>
        </p:nvSpPr>
        <p:spPr>
          <a:xfrm>
            <a:off x="916848" y="2667000"/>
            <a:ext cx="457200" cy="533400"/>
          </a:xfrm>
          <a:prstGeom prst="roundRect">
            <a:avLst>
              <a:gd name="adj" fmla="val 11319"/>
            </a:avLst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923263" y="1148889"/>
            <a:ext cx="438912" cy="43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7" name="Down Arrow 156"/>
          <p:cNvSpPr/>
          <p:nvPr/>
        </p:nvSpPr>
        <p:spPr>
          <a:xfrm>
            <a:off x="991842" y="1613200"/>
            <a:ext cx="301752" cy="1046941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9" name="Down Arrow 158"/>
          <p:cNvSpPr/>
          <p:nvPr/>
        </p:nvSpPr>
        <p:spPr>
          <a:xfrm rot="10800000">
            <a:off x="993747" y="1613199"/>
            <a:ext cx="301752" cy="1053736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67" name="Straight Connector 166"/>
          <p:cNvCxnSpPr>
            <a:endCxn id="86" idx="0"/>
          </p:cNvCxnSpPr>
          <p:nvPr/>
        </p:nvCxnSpPr>
        <p:spPr>
          <a:xfrm>
            <a:off x="1140433" y="1059576"/>
            <a:ext cx="0" cy="7788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473686" y="1407347"/>
            <a:ext cx="1378228" cy="3773123"/>
            <a:chOff x="6473686" y="4724657"/>
            <a:chExt cx="1378228" cy="517630"/>
          </a:xfrm>
        </p:grpSpPr>
        <p:sp>
          <p:nvSpPr>
            <p:cNvPr id="31" name="Rectangle 30"/>
            <p:cNvSpPr/>
            <p:nvPr/>
          </p:nvSpPr>
          <p:spPr>
            <a:xfrm>
              <a:off x="6477000" y="4724657"/>
              <a:ext cx="1371600" cy="517630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67Text"/>
            <p:cNvSpPr txBox="1"/>
            <p:nvPr/>
          </p:nvSpPr>
          <p:spPr>
            <a:xfrm>
              <a:off x="6473686" y="5163716"/>
              <a:ext cx="1378228" cy="6796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>
                  <a:solidFill>
                    <a:schemeClr val="bg1"/>
                  </a:solidFill>
                  <a:latin typeface="+mj-lt"/>
                </a:rPr>
                <a:t>margin</a:t>
              </a:r>
            </a:p>
          </p:txBody>
        </p:sp>
      </p:grpSp>
      <p:sp>
        <p:nvSpPr>
          <p:cNvPr id="56" name="67Text"/>
          <p:cNvSpPr txBox="1"/>
          <p:nvPr/>
        </p:nvSpPr>
        <p:spPr>
          <a:xfrm>
            <a:off x="1318691" y="1104088"/>
            <a:ext cx="974969" cy="4927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000000"/>
                </a:solidFill>
                <a:latin typeface="+mj-lt"/>
              </a:rPr>
              <a:t>cell</a:t>
            </a:r>
          </a:p>
        </p:txBody>
      </p:sp>
      <p:sp>
        <p:nvSpPr>
          <p:cNvPr id="58" name="67Text"/>
          <p:cNvSpPr txBox="1"/>
          <p:nvPr/>
        </p:nvSpPr>
        <p:spPr>
          <a:xfrm>
            <a:off x="-201667" y="3215729"/>
            <a:ext cx="2731769" cy="4927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000000"/>
                </a:solidFill>
                <a:latin typeface="+mj-lt"/>
              </a:rPr>
              <a:t>Sense amplifier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34056" y="1178739"/>
            <a:ext cx="3743592" cy="3617899"/>
            <a:chOff x="2743849" y="1143000"/>
            <a:chExt cx="3743592" cy="3617899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743849" y="4688662"/>
              <a:ext cx="3743592" cy="0"/>
            </a:xfrm>
            <a:prstGeom prst="straightConnector1">
              <a:avLst/>
            </a:prstGeom>
            <a:ln w="38100" cap="rnd" cmpd="sng">
              <a:solidFill>
                <a:schemeClr val="accent5">
                  <a:lumMod val="75000"/>
                </a:schemeClr>
              </a:solidFill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743973" y="4612461"/>
              <a:ext cx="3407" cy="148438"/>
            </a:xfrm>
            <a:prstGeom prst="straightConnector1">
              <a:avLst/>
            </a:prstGeom>
            <a:ln w="38100" cap="rnd" cmpd="sng">
              <a:solidFill>
                <a:schemeClr val="accent5">
                  <a:lumMod val="75000"/>
                </a:schemeClr>
              </a:solidFill>
              <a:prstDash val="soli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486793" y="1143000"/>
              <a:ext cx="0" cy="3545662"/>
            </a:xfrm>
            <a:prstGeom prst="straightConnector1">
              <a:avLst/>
            </a:prstGeom>
            <a:ln w="38100" cap="rnd" cmpd="sng">
              <a:solidFill>
                <a:schemeClr val="accent5">
                  <a:lumMod val="75000"/>
                </a:schemeClr>
              </a:solidFill>
              <a:prstDash val="soli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 flipH="1" flipV="1">
            <a:off x="2743201" y="1096694"/>
            <a:ext cx="2446" cy="3015252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477000" y="4038600"/>
            <a:ext cx="2" cy="15240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914400" y="1143000"/>
            <a:ext cx="6935873" cy="4267200"/>
            <a:chOff x="914400" y="1143000"/>
            <a:chExt cx="6935873" cy="4267200"/>
          </a:xfrm>
        </p:grpSpPr>
        <p:sp>
          <p:nvSpPr>
            <p:cNvPr id="54" name="67Text"/>
            <p:cNvSpPr txBox="1"/>
            <p:nvPr/>
          </p:nvSpPr>
          <p:spPr>
            <a:xfrm>
              <a:off x="914400" y="4950734"/>
              <a:ext cx="1829449" cy="45946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i="1" dirty="0">
                  <a:solidFill>
                    <a:srgbClr val="C00000"/>
                  </a:solidFill>
                  <a:latin typeface="+mj-lt"/>
                </a:rPr>
                <a:t>In practice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2743200" y="5109362"/>
              <a:ext cx="3407" cy="148438"/>
            </a:xfrm>
            <a:prstGeom prst="straightConnector1">
              <a:avLst/>
            </a:prstGeom>
            <a:ln w="34925" cap="rnd">
              <a:solidFill>
                <a:schemeClr val="tx1"/>
              </a:solidFill>
              <a:prstDash val="soli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850273" y="1143000"/>
              <a:ext cx="0" cy="4114800"/>
            </a:xfrm>
            <a:prstGeom prst="straightConnector1">
              <a:avLst/>
            </a:prstGeom>
            <a:ln w="34925" cap="rnd">
              <a:solidFill>
                <a:schemeClr val="tx1"/>
              </a:solidFill>
              <a:prstDash val="soli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4" idx="3"/>
            </p:cNvCxnSpPr>
            <p:nvPr/>
          </p:nvCxnSpPr>
          <p:spPr>
            <a:xfrm>
              <a:off x="2743849" y="5180467"/>
              <a:ext cx="5104751" cy="2521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9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6" grpId="0"/>
      <p:bldP spid="48" grpId="0"/>
      <p:bldP spid="168" grpId="0" animBg="1"/>
      <p:bldP spid="169" grpId="0" animBg="1"/>
      <p:bldP spid="121" grpId="0"/>
      <p:bldP spid="43" grpId="0"/>
      <p:bldP spid="51" grpId="0" animBg="1"/>
      <p:bldP spid="52" grpId="0" animBg="1"/>
      <p:bldP spid="60" grpId="0"/>
      <p:bldP spid="53" grpId="0"/>
      <p:bldP spid="148" grpId="0" animBg="1"/>
      <p:bldP spid="148" grpId="1" animBg="1"/>
      <p:bldP spid="157" grpId="0" animBg="1"/>
      <p:bldP spid="157" grpId="1" animBg="1"/>
      <p:bldP spid="159" grpId="0" animBg="1"/>
      <p:bldP spid="15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96850"/>
            <a:ext cx="8545388" cy="558800"/>
          </a:xfrm>
          <a:ln/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1A5712"/>
                </a:solidFill>
                <a:latin typeface="Garamond"/>
                <a:cs typeface="Garamond"/>
              </a:rPr>
              <a:t>RowClone</a:t>
            </a:r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: In-DRAM Row Copy</a:t>
            </a: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12474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Intra-Subarray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728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Intra-Subarray (II)</a:t>
            </a:r>
            <a:endParaRPr lang="en-US" dirty="0"/>
          </a:p>
        </p:txBody>
      </p:sp>
      <p:grpSp>
        <p:nvGrpSpPr>
          <p:cNvPr id="209" name="Group 107"/>
          <p:cNvGrpSpPr/>
          <p:nvPr/>
        </p:nvGrpSpPr>
        <p:grpSpPr>
          <a:xfrm>
            <a:off x="3276600" y="1219200"/>
            <a:ext cx="2286000" cy="2133600"/>
            <a:chOff x="3276600" y="1219200"/>
            <a:chExt cx="2286000" cy="2286000"/>
          </a:xfrm>
        </p:grpSpPr>
        <p:cxnSp>
          <p:nvCxnSpPr>
            <p:cNvPr id="210" name="Straight Connector 209"/>
            <p:cNvCxnSpPr/>
            <p:nvPr/>
          </p:nvCxnSpPr>
          <p:spPr>
            <a:xfrm rot="5400000" flipH="1" flipV="1">
              <a:off x="21336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1" name="Straight Connector 210"/>
            <p:cNvCxnSpPr/>
            <p:nvPr/>
          </p:nvCxnSpPr>
          <p:spPr>
            <a:xfrm rot="5400000" flipH="1" flipV="1">
              <a:off x="2590799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2" name="Straight Connector 211"/>
            <p:cNvCxnSpPr/>
            <p:nvPr/>
          </p:nvCxnSpPr>
          <p:spPr>
            <a:xfrm rot="5400000" flipH="1" flipV="1">
              <a:off x="3047999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/>
            <p:cNvCxnSpPr/>
            <p:nvPr/>
          </p:nvCxnSpPr>
          <p:spPr>
            <a:xfrm rot="5400000" flipH="1" flipV="1">
              <a:off x="35052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Straight Connector 213"/>
            <p:cNvCxnSpPr/>
            <p:nvPr/>
          </p:nvCxnSpPr>
          <p:spPr>
            <a:xfrm rot="5400000" flipH="1" flipV="1">
              <a:off x="39624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/>
            <p:cNvCxnSpPr/>
            <p:nvPr/>
          </p:nvCxnSpPr>
          <p:spPr>
            <a:xfrm rot="5400000" flipH="1" flipV="1">
              <a:off x="44196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216" name="Oval 215"/>
          <p:cNvSpPr/>
          <p:nvPr/>
        </p:nvSpPr>
        <p:spPr>
          <a:xfrm>
            <a:off x="35052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17" name="Oval 216"/>
          <p:cNvSpPr/>
          <p:nvPr/>
        </p:nvSpPr>
        <p:spPr>
          <a:xfrm>
            <a:off x="39624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c</a:t>
            </a:r>
          </a:p>
        </p:txBody>
      </p:sp>
      <p:sp>
        <p:nvSpPr>
          <p:cNvPr id="218" name="Oval 217"/>
          <p:cNvSpPr/>
          <p:nvPr/>
        </p:nvSpPr>
        <p:spPr>
          <a:xfrm>
            <a:off x="44196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19" name="Oval 218"/>
          <p:cNvSpPr/>
          <p:nvPr/>
        </p:nvSpPr>
        <p:spPr>
          <a:xfrm>
            <a:off x="48768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o</a:t>
            </a:r>
          </a:p>
        </p:txBody>
      </p:sp>
      <p:sp>
        <p:nvSpPr>
          <p:cNvPr id="220" name="Oval 219"/>
          <p:cNvSpPr/>
          <p:nvPr/>
        </p:nvSpPr>
        <p:spPr>
          <a:xfrm>
            <a:off x="53340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w</a:t>
            </a:r>
          </a:p>
        </p:txBody>
      </p:sp>
      <p:sp>
        <p:nvSpPr>
          <p:cNvPr id="221" name="Oval 220"/>
          <p:cNvSpPr/>
          <p:nvPr/>
        </p:nvSpPr>
        <p:spPr>
          <a:xfrm>
            <a:off x="35052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39624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44196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48768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53340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025941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s</a:t>
            </a:r>
          </a:p>
        </p:txBody>
      </p:sp>
      <p:sp>
        <p:nvSpPr>
          <p:cNvPr id="227" name="Oval 226"/>
          <p:cNvSpPr/>
          <p:nvPr/>
        </p:nvSpPr>
        <p:spPr>
          <a:xfrm>
            <a:off x="3025941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3505200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s</a:t>
            </a:r>
          </a:p>
        </p:txBody>
      </p:sp>
      <p:sp>
        <p:nvSpPr>
          <p:cNvPr id="229" name="Oval 228"/>
          <p:cNvSpPr/>
          <p:nvPr/>
        </p:nvSpPr>
        <p:spPr>
          <a:xfrm>
            <a:off x="396240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t</a:t>
            </a:r>
          </a:p>
        </p:txBody>
      </p:sp>
      <p:sp>
        <p:nvSpPr>
          <p:cNvPr id="230" name="Oval 229"/>
          <p:cNvSpPr/>
          <p:nvPr/>
        </p:nvSpPr>
        <p:spPr>
          <a:xfrm>
            <a:off x="4876800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o</a:t>
            </a:r>
          </a:p>
        </p:txBody>
      </p:sp>
      <p:sp>
        <p:nvSpPr>
          <p:cNvPr id="231" name="Oval 230"/>
          <p:cNvSpPr/>
          <p:nvPr/>
        </p:nvSpPr>
        <p:spPr>
          <a:xfrm>
            <a:off x="533400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w</a:t>
            </a:r>
          </a:p>
        </p:txBody>
      </p:sp>
      <p:sp>
        <p:nvSpPr>
          <p:cNvPr id="232" name="Oval 231"/>
          <p:cNvSpPr/>
          <p:nvPr/>
        </p:nvSpPr>
        <p:spPr>
          <a:xfrm>
            <a:off x="302594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d</a:t>
            </a:r>
          </a:p>
        </p:txBody>
      </p:sp>
      <p:sp>
        <p:nvSpPr>
          <p:cNvPr id="233" name="Oval 232"/>
          <p:cNvSpPr/>
          <p:nvPr/>
        </p:nvSpPr>
        <p:spPr>
          <a:xfrm>
            <a:off x="4419601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34" name="Oval 233"/>
          <p:cNvSpPr/>
          <p:nvPr/>
        </p:nvSpPr>
        <p:spPr>
          <a:xfrm>
            <a:off x="3025941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5052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39624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44196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48768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53340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240" name="Curved Connector 239"/>
          <p:cNvCxnSpPr/>
          <p:nvPr/>
        </p:nvCxnSpPr>
        <p:spPr>
          <a:xfrm rot="10800000" flipV="1">
            <a:off x="3030646" y="1538260"/>
            <a:ext cx="1588" cy="2259904"/>
          </a:xfrm>
          <a:prstGeom prst="curvedConnector3">
            <a:avLst>
              <a:gd name="adj1" fmla="val 52121553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lg"/>
          </a:ln>
          <a:effectLst/>
        </p:spPr>
      </p:cxnSp>
      <p:cxnSp>
        <p:nvCxnSpPr>
          <p:cNvPr id="241" name="Curved Connector 240"/>
          <p:cNvCxnSpPr/>
          <p:nvPr/>
        </p:nvCxnSpPr>
        <p:spPr>
          <a:xfrm flipV="1">
            <a:off x="5791200" y="2563562"/>
            <a:ext cx="1588" cy="1258275"/>
          </a:xfrm>
          <a:prstGeom prst="curvedConnector3">
            <a:avLst>
              <a:gd name="adj1" fmla="val 41200832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lg"/>
          </a:ln>
          <a:effectLst/>
        </p:spPr>
      </p:cxnSp>
      <p:sp>
        <p:nvSpPr>
          <p:cNvPr id="242" name="TextBox 241"/>
          <p:cNvSpPr txBox="1"/>
          <p:nvPr/>
        </p:nvSpPr>
        <p:spPr>
          <a:xfrm>
            <a:off x="3500421" y="4038600"/>
            <a:ext cx="1833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Row Buffer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30480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244" name="Group 76"/>
          <p:cNvGrpSpPr/>
          <p:nvPr/>
        </p:nvGrpSpPr>
        <p:grpSpPr>
          <a:xfrm>
            <a:off x="3025941" y="2286000"/>
            <a:ext cx="2765259" cy="457200"/>
            <a:chOff x="3048000" y="3733800"/>
            <a:chExt cx="2765259" cy="457200"/>
          </a:xfrm>
        </p:grpSpPr>
        <p:sp>
          <p:nvSpPr>
            <p:cNvPr id="245" name="Oval 244"/>
            <p:cNvSpPr/>
            <p:nvPr/>
          </p:nvSpPr>
          <p:spPr>
            <a:xfrm>
              <a:off x="35272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46" name="Oval 245"/>
            <p:cNvSpPr/>
            <p:nvPr/>
          </p:nvSpPr>
          <p:spPr>
            <a:xfrm>
              <a:off x="39844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44416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48988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o</a:t>
              </a:r>
            </a:p>
          </p:txBody>
        </p:sp>
        <p:sp>
          <p:nvSpPr>
            <p:cNvPr id="249" name="Oval 248"/>
            <p:cNvSpPr/>
            <p:nvPr/>
          </p:nvSpPr>
          <p:spPr>
            <a:xfrm>
              <a:off x="53560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w</a:t>
              </a:r>
            </a:p>
          </p:txBody>
        </p:sp>
        <p:sp>
          <p:nvSpPr>
            <p:cNvPr id="250" name="Oval 249"/>
            <p:cNvSpPr/>
            <p:nvPr/>
          </p:nvSpPr>
          <p:spPr>
            <a:xfrm>
              <a:off x="3048000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</a:t>
              </a:r>
            </a:p>
          </p:txBody>
        </p:sp>
      </p:grpSp>
      <p:sp>
        <p:nvSpPr>
          <p:cNvPr id="251" name="Rounded Rectangle 250"/>
          <p:cNvSpPr/>
          <p:nvPr/>
        </p:nvSpPr>
        <p:spPr>
          <a:xfrm>
            <a:off x="35052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39624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44196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48768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53340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256" name="Group 88"/>
          <p:cNvGrpSpPr/>
          <p:nvPr/>
        </p:nvGrpSpPr>
        <p:grpSpPr>
          <a:xfrm>
            <a:off x="3048000" y="3352800"/>
            <a:ext cx="2743200" cy="685800"/>
            <a:chOff x="3048000" y="7696200"/>
            <a:chExt cx="2743200" cy="685800"/>
          </a:xfrm>
        </p:grpSpPr>
        <p:sp>
          <p:nvSpPr>
            <p:cNvPr id="257" name="Rounded Rectangle 256"/>
            <p:cNvSpPr/>
            <p:nvPr/>
          </p:nvSpPr>
          <p:spPr>
            <a:xfrm>
              <a:off x="30480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</a:t>
              </a:r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35052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39624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</a:t>
              </a:r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4196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48768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o</a:t>
              </a: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53340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w</a:t>
              </a:r>
            </a:p>
          </p:txBody>
        </p:sp>
      </p:grpSp>
      <p:sp>
        <p:nvSpPr>
          <p:cNvPr id="263" name="Rounded Rectangle 262"/>
          <p:cNvSpPr/>
          <p:nvPr/>
        </p:nvSpPr>
        <p:spPr>
          <a:xfrm>
            <a:off x="457200" y="4724400"/>
            <a:ext cx="8382000" cy="6096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lIns="2743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Activate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row (copy data from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to row buffer)</a:t>
            </a:r>
          </a:p>
        </p:txBody>
      </p:sp>
      <p:sp>
        <p:nvSpPr>
          <p:cNvPr id="264" name="Rounded Rectangle 263"/>
          <p:cNvSpPr/>
          <p:nvPr/>
        </p:nvSpPr>
        <p:spPr>
          <a:xfrm>
            <a:off x="457200" y="5486400"/>
            <a:ext cx="8382000" cy="9144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lIns="274320" rtlCol="0" anchor="ctr"/>
          <a:lstStyle/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Activate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row (disconnect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from row buffer, connect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– copy data from row buffer to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Inter-Bank</a:t>
            </a:r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1660269" y="1475095"/>
            <a:ext cx="4800600" cy="3505200"/>
          </a:xfrm>
          <a:prstGeom prst="roundRect">
            <a:avLst>
              <a:gd name="adj" fmla="val 5683"/>
            </a:avLst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rot="5400000">
            <a:off x="-550326" y="3276600"/>
            <a:ext cx="3658394" cy="794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86" name="TextBox 85"/>
          <p:cNvSpPr txBox="1"/>
          <p:nvPr/>
        </p:nvSpPr>
        <p:spPr>
          <a:xfrm rot="16200000">
            <a:off x="-788653" y="2949549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Memory Channel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1888869" y="1627495"/>
            <a:ext cx="685800" cy="32004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262626"/>
            </a:solidFill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Chip I/O</a:t>
            </a:r>
          </a:p>
        </p:txBody>
      </p:sp>
      <p:cxnSp>
        <p:nvCxnSpPr>
          <p:cNvPr id="88" name="Straight Arrow Connector 87"/>
          <p:cNvCxnSpPr>
            <a:stCxn id="87" idx="1"/>
          </p:cNvCxnSpPr>
          <p:nvPr/>
        </p:nvCxnSpPr>
        <p:spPr>
          <a:xfrm rot="10800000">
            <a:off x="1279269" y="3227695"/>
            <a:ext cx="609600" cy="1588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89" name="Rounded Rectangle 88"/>
          <p:cNvSpPr/>
          <p:nvPr/>
        </p:nvSpPr>
        <p:spPr>
          <a:xfrm>
            <a:off x="2803269" y="1627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632069" y="1627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Bank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2803269" y="3532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632069" y="3532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2574669" y="3227695"/>
            <a:ext cx="3657600" cy="1588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>
            <a:stCxn id="90" idx="2"/>
            <a:endCxn id="92" idx="0"/>
          </p:cNvCxnSpPr>
          <p:nvPr/>
        </p:nvCxnSpPr>
        <p:spPr>
          <a:xfrm rot="5400000">
            <a:off x="5127369" y="3227695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>
            <a:stCxn id="89" idx="2"/>
            <a:endCxn id="91" idx="0"/>
          </p:cNvCxnSpPr>
          <p:nvPr/>
        </p:nvCxnSpPr>
        <p:spPr>
          <a:xfrm rot="5400000">
            <a:off x="3298569" y="3227695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2590800" y="2922895"/>
            <a:ext cx="3657600" cy="609600"/>
            <a:chOff x="3810000" y="3352800"/>
            <a:chExt cx="3657600" cy="609600"/>
          </a:xfrm>
        </p:grpSpPr>
        <p:cxnSp>
          <p:nvCxnSpPr>
            <p:cNvPr id="97" name="Straight Arrow Connector 96"/>
            <p:cNvCxnSpPr/>
            <p:nvPr/>
          </p:nvCxnSpPr>
          <p:spPr>
            <a:xfrm rot="10800000">
              <a:off x="3810000" y="3657600"/>
              <a:ext cx="3657600" cy="1588"/>
            </a:xfrm>
            <a:prstGeom prst="straightConnector1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>
            <a:xfrm rot="5400000">
              <a:off x="6347604" y="3657600"/>
              <a:ext cx="609600" cy="0"/>
            </a:xfrm>
            <a:prstGeom prst="lin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>
            <a:xfrm rot="5400000">
              <a:off x="4513053" y="3657600"/>
              <a:ext cx="609600" cy="0"/>
            </a:xfrm>
            <a:prstGeom prst="lin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781800" y="2694295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Shared internal bus</a:t>
            </a:r>
          </a:p>
        </p:txBody>
      </p:sp>
      <p:cxnSp>
        <p:nvCxnSpPr>
          <p:cNvPr id="101" name="Straight Arrow Connector 100"/>
          <p:cNvCxnSpPr>
            <a:stCxn id="100" idx="1"/>
          </p:cNvCxnSpPr>
          <p:nvPr/>
        </p:nvCxnSpPr>
        <p:spPr>
          <a:xfrm rot="10800000" flipV="1">
            <a:off x="6248400" y="3171349"/>
            <a:ext cx="533400" cy="56346"/>
          </a:xfrm>
          <a:prstGeom prst="straightConnector1">
            <a:avLst/>
          </a:prstGeom>
          <a:noFill/>
          <a:ln w="28575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tailEnd type="arrow"/>
          </a:ln>
          <a:effectLst/>
        </p:spPr>
      </p:cxnSp>
      <p:sp>
        <p:nvSpPr>
          <p:cNvPr id="102" name="Rectangle 101"/>
          <p:cNvSpPr/>
          <p:nvPr/>
        </p:nvSpPr>
        <p:spPr>
          <a:xfrm>
            <a:off x="2803634" y="2084695"/>
            <a:ext cx="1600200" cy="304800"/>
          </a:xfrm>
          <a:prstGeom prst="rect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632434" y="3989695"/>
            <a:ext cx="1600200" cy="304800"/>
          </a:xfrm>
          <a:prstGeom prst="rect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104" name="Elbow Connector 103"/>
          <p:cNvCxnSpPr>
            <a:stCxn id="89" idx="2"/>
            <a:endCxn id="92" idx="0"/>
          </p:cNvCxnSpPr>
          <p:nvPr/>
        </p:nvCxnSpPr>
        <p:spPr>
          <a:xfrm rot="16200000" flipH="1">
            <a:off x="4212969" y="2313295"/>
            <a:ext cx="609600" cy="18288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105" name="Rectangle 104"/>
          <p:cNvSpPr/>
          <p:nvPr/>
        </p:nvSpPr>
        <p:spPr>
          <a:xfrm>
            <a:off x="3457755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04800" y="5257800"/>
            <a:ext cx="8534400" cy="12192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Overlap the latency of the read and the write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1.9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ヒラギノ角ゴ ProN W6"/>
              </a:rPr>
              <a:t>X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latency reduction,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3.2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ヒラギノ角ゴ ProN W6"/>
              </a:rPr>
              <a:t>X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energy reduction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3733800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031675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533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 animBg="1"/>
      <p:bldP spid="103" grpId="0" animBg="1"/>
      <p:bldP spid="105" grpId="0" animBg="1"/>
      <p:bldP spid="105" grpId="1" animBg="1"/>
      <p:bldP spid="105" grpId="2" animBg="1"/>
      <p:bldP spid="105" grpId="3" animBg="1"/>
      <p:bldP spid="106" grpId="0" animBg="1"/>
      <p:bldP spid="107" grpId="0" animBg="1"/>
      <p:bldP spid="107" grpId="1" animBg="1"/>
      <p:bldP spid="107" grpId="2" animBg="1"/>
      <p:bldP spid="107" grpId="3" animBg="1"/>
      <p:bldP spid="108" grpId="0" animBg="1"/>
      <p:bldP spid="108" grpId="1" animBg="1"/>
      <p:bldP spid="108" grpId="2" animBg="1"/>
      <p:bldP spid="108" grpId="3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>
            <a:stCxn id="75" idx="0"/>
          </p:cNvCxnSpPr>
          <p:nvPr/>
        </p:nvCxnSpPr>
        <p:spPr>
          <a:xfrm rot="5400000" flipH="1" flipV="1">
            <a:off x="4906775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rot="5400000" flipH="1" flipV="1">
            <a:off x="5243591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rot="5400000" flipH="1" flipV="1">
            <a:off x="5545277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rot="5400000" flipH="1" flipV="1">
            <a:off x="5865843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 rot="5400000" flipH="1" flipV="1">
            <a:off x="6202175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rot="5400000" flipH="1" flipV="1">
            <a:off x="6522741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75" name="Rounded Rectangle 74"/>
          <p:cNvSpPr/>
          <p:nvPr/>
        </p:nvSpPr>
        <p:spPr>
          <a:xfrm>
            <a:off x="5610359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938786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262346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573598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907765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234783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94361" y="2514600"/>
            <a:ext cx="4038600" cy="2590799"/>
            <a:chOff x="417468" y="3935105"/>
            <a:chExt cx="6059532" cy="3696201"/>
          </a:xfrm>
        </p:grpSpPr>
        <p:sp>
          <p:nvSpPr>
            <p:cNvPr id="82" name="Rounded Rectangle 81"/>
            <p:cNvSpPr/>
            <p:nvPr/>
          </p:nvSpPr>
          <p:spPr>
            <a:xfrm>
              <a:off x="1676400" y="3962400"/>
              <a:ext cx="4800600" cy="3505200"/>
            </a:xfrm>
            <a:prstGeom prst="roundRect">
              <a:avLst>
                <a:gd name="adj" fmla="val 5683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rot="5400000">
              <a:off x="-534195" y="5763905"/>
              <a:ext cx="3658394" cy="794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 rot="16200000">
              <a:off x="-678216" y="6012402"/>
              <a:ext cx="2714588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Memory Channel</a:t>
              </a: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905000" y="4114800"/>
              <a:ext cx="685800" cy="3200400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Chip I/O</a:t>
              </a:r>
            </a:p>
          </p:txBody>
        </p:sp>
        <p:cxnSp>
          <p:nvCxnSpPr>
            <p:cNvPr id="86" name="Straight Arrow Connector 85"/>
            <p:cNvCxnSpPr>
              <a:stCxn id="85" idx="1"/>
            </p:cNvCxnSpPr>
            <p:nvPr/>
          </p:nvCxnSpPr>
          <p:spPr>
            <a:xfrm rot="10800000">
              <a:off x="1295400" y="5715000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rot="10800000">
              <a:off x="2590800" y="5715000"/>
              <a:ext cx="3657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8" name="Rounded Rectangle 87"/>
            <p:cNvSpPr/>
            <p:nvPr/>
          </p:nvSpPr>
          <p:spPr>
            <a:xfrm>
              <a:off x="2819400" y="4114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648200" y="4114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Bank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2819400" y="6019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648200" y="6019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92" name="Straight Connector 91"/>
            <p:cNvCxnSpPr>
              <a:stCxn id="89" idx="2"/>
              <a:endCxn id="91" idx="0"/>
            </p:cNvCxnSpPr>
            <p:nvPr/>
          </p:nvCxnSpPr>
          <p:spPr>
            <a:xfrm rot="5400000">
              <a:off x="5143500" y="5715000"/>
              <a:ext cx="609600" cy="0"/>
            </a:xfrm>
            <a:prstGeom prst="line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>
              <a:stCxn id="88" idx="2"/>
              <a:endCxn id="90" idx="0"/>
            </p:cNvCxnSpPr>
            <p:nvPr/>
          </p:nvCxnSpPr>
          <p:spPr>
            <a:xfrm rot="5400000">
              <a:off x="3314700" y="5715000"/>
              <a:ext cx="609600" cy="0"/>
            </a:xfrm>
            <a:prstGeom prst="line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Group 93"/>
          <p:cNvGrpSpPr/>
          <p:nvPr/>
        </p:nvGrpSpPr>
        <p:grpSpPr>
          <a:xfrm>
            <a:off x="5475961" y="1371600"/>
            <a:ext cx="2209800" cy="2133600"/>
            <a:chOff x="7696200" y="4038600"/>
            <a:chExt cx="3200400" cy="3276600"/>
          </a:xfrm>
        </p:grpSpPr>
        <p:sp>
          <p:nvSpPr>
            <p:cNvPr id="95" name="Rounded Rectangle 94"/>
            <p:cNvSpPr/>
            <p:nvPr/>
          </p:nvSpPr>
          <p:spPr>
            <a:xfrm>
              <a:off x="7696200" y="4038600"/>
              <a:ext cx="3200400" cy="3276600"/>
            </a:xfrm>
            <a:prstGeom prst="roundRect">
              <a:avLst>
                <a:gd name="adj" fmla="val 4365"/>
              </a:avLst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7848600" y="6477000"/>
              <a:ext cx="2895600" cy="6858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Bank I/O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848600" y="5334000"/>
              <a:ext cx="2895600" cy="990600"/>
            </a:xfrm>
            <a:prstGeom prst="roundRect">
              <a:avLst>
                <a:gd name="adj" fmla="val 7118"/>
              </a:avLst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848600" y="4191000"/>
              <a:ext cx="2895600" cy="990600"/>
            </a:xfrm>
            <a:prstGeom prst="roundRect">
              <a:avLst>
                <a:gd name="adj" fmla="val 7118"/>
              </a:avLst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Subarray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>
            <a:off x="4114800" y="3505200"/>
            <a:ext cx="1361161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>
          <a:xfrm flipV="1">
            <a:off x="4114800" y="1447802"/>
            <a:ext cx="1361160" cy="1219198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5931157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256009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80862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905715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230567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931157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256009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80862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905715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30567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606304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606304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13" name="Group 120"/>
          <p:cNvGrpSpPr/>
          <p:nvPr/>
        </p:nvGrpSpPr>
        <p:grpSpPr>
          <a:xfrm>
            <a:off x="5606304" y="5025189"/>
            <a:ext cx="1949116" cy="324853"/>
            <a:chOff x="11963400" y="12192000"/>
            <a:chExt cx="2743200" cy="457200"/>
          </a:xfrm>
        </p:grpSpPr>
        <p:sp>
          <p:nvSpPr>
            <p:cNvPr id="114" name="Oval 113"/>
            <p:cNvSpPr/>
            <p:nvPr/>
          </p:nvSpPr>
          <p:spPr>
            <a:xfrm>
              <a:off x="124206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128778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137922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142494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119634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133350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</p:grpSp>
      <p:sp>
        <p:nvSpPr>
          <p:cNvPr id="120" name="Oval 119"/>
          <p:cNvSpPr/>
          <p:nvPr/>
        </p:nvSpPr>
        <p:spPr>
          <a:xfrm>
            <a:off x="5606304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931157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256009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580862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6905715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230567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7570939" y="2091846"/>
            <a:ext cx="492690" cy="2327754"/>
          </a:xfrm>
          <a:custGeom>
            <a:avLst/>
            <a:gdLst>
              <a:gd name="connsiteX0" fmla="*/ 0 w 492690"/>
              <a:gd name="connsiteY0" fmla="*/ 0 h 1941534"/>
              <a:gd name="connsiteX1" fmla="*/ 488515 w 492690"/>
              <a:gd name="connsiteY1" fmla="*/ 1102290 h 1941534"/>
              <a:gd name="connsiteX2" fmla="*/ 25052 w 492690"/>
              <a:gd name="connsiteY2" fmla="*/ 1941534 h 194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690" h="1941534">
                <a:moveTo>
                  <a:pt x="0" y="0"/>
                </a:moveTo>
                <a:cubicBezTo>
                  <a:pt x="242170" y="389350"/>
                  <a:pt x="484340" y="778701"/>
                  <a:pt x="488515" y="1102290"/>
                </a:cubicBezTo>
                <a:cubicBezTo>
                  <a:pt x="492690" y="1425879"/>
                  <a:pt x="258871" y="1683706"/>
                  <a:pt x="25052" y="1941534"/>
                </a:cubicBezTo>
              </a:path>
            </a:pathLst>
          </a:cu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7570939" y="1465544"/>
            <a:ext cx="1192061" cy="4859055"/>
          </a:xfrm>
          <a:custGeom>
            <a:avLst/>
            <a:gdLst>
              <a:gd name="connsiteX0" fmla="*/ 0 w 1192061"/>
              <a:gd name="connsiteY0" fmla="*/ 0 h 4572000"/>
              <a:gd name="connsiteX1" fmla="*/ 1189973 w 1192061"/>
              <a:gd name="connsiteY1" fmla="*/ 1979113 h 4572000"/>
              <a:gd name="connsiteX2" fmla="*/ 12526 w 1192061"/>
              <a:gd name="connsiteY2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061" h="4572000">
                <a:moveTo>
                  <a:pt x="0" y="0"/>
                </a:moveTo>
                <a:cubicBezTo>
                  <a:pt x="593942" y="608556"/>
                  <a:pt x="1187885" y="1217113"/>
                  <a:pt x="1189973" y="1979113"/>
                </a:cubicBezTo>
                <a:cubicBezTo>
                  <a:pt x="1192061" y="2741113"/>
                  <a:pt x="602293" y="3656556"/>
                  <a:pt x="12526" y="4572000"/>
                </a:cubicBezTo>
              </a:path>
            </a:pathLst>
          </a:cu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128" name="Curved Connector 127"/>
          <p:cNvCxnSpPr>
            <a:stCxn id="112" idx="2"/>
            <a:endCxn id="120" idx="2"/>
          </p:cNvCxnSpPr>
          <p:nvPr/>
        </p:nvCxnSpPr>
        <p:spPr>
          <a:xfrm rot="10800000" flipV="1">
            <a:off x="5606303" y="4862763"/>
            <a:ext cx="1588" cy="649705"/>
          </a:xfrm>
          <a:prstGeom prst="curvedConnector3">
            <a:avLst>
              <a:gd name="adj1" fmla="val 34115313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3163016" y="5399782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Subarray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ヒラギノ角ゴ ProN W6"/>
              <a:cs typeface="Tahom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Copy (2 ACTs)</a:t>
            </a:r>
          </a:p>
        </p:txBody>
      </p:sp>
      <p:cxnSp>
        <p:nvCxnSpPr>
          <p:cNvPr id="130" name="Curved Connector 129"/>
          <p:cNvCxnSpPr>
            <a:stCxn id="90" idx="2"/>
            <a:endCxn id="91" idx="2"/>
          </p:cNvCxnSpPr>
          <p:nvPr/>
        </p:nvCxnSpPr>
        <p:spPr>
          <a:xfrm rot="16200000" flipH="1">
            <a:off x="3037910" y="4274393"/>
            <a:ext cx="1588" cy="1218871"/>
          </a:xfrm>
          <a:prstGeom prst="curvedConnector3">
            <a:avLst>
              <a:gd name="adj1" fmla="val 33326522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495587" y="5325016"/>
            <a:ext cx="24504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 Bank Copy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(Pipelined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Internal RD/WR)</a:t>
            </a:r>
          </a:p>
        </p:txBody>
      </p:sp>
      <p:cxnSp>
        <p:nvCxnSpPr>
          <p:cNvPr id="132" name="Curved Connector 131"/>
          <p:cNvCxnSpPr>
            <a:stCxn id="98" idx="1"/>
            <a:endCxn id="97" idx="1"/>
          </p:cNvCxnSpPr>
          <p:nvPr/>
        </p:nvCxnSpPr>
        <p:spPr>
          <a:xfrm rot="10800000" flipV="1">
            <a:off x="5581190" y="1793357"/>
            <a:ext cx="1588" cy="744279"/>
          </a:xfrm>
          <a:prstGeom prst="curvedConnector3">
            <a:avLst>
              <a:gd name="adj1" fmla="val 68822188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374953" y="1268760"/>
            <a:ext cx="4109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 S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ubarray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 Copy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(Use Inter-Bank Copy Twice)</a:t>
            </a:r>
          </a:p>
        </p:txBody>
      </p:sp>
      <p:sp>
        <p:nvSpPr>
          <p:cNvPr id="134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96850"/>
            <a:ext cx="8545388" cy="558800"/>
          </a:xfrm>
          <a:ln/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Generalized RowClone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0152" y="395952"/>
            <a:ext cx="327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0.01% area cost</a:t>
            </a:r>
          </a:p>
        </p:txBody>
      </p:sp>
    </p:spTree>
    <p:extLst>
      <p:ext uri="{BB962C8B-B14F-4D97-AF65-F5344CB8AC3E}">
        <p14:creationId xmlns:p14="http://schemas.microsoft.com/office/powerpoint/2010/main" val="8920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29" grpId="1"/>
      <p:bldP spid="131" grpId="0"/>
      <p:bldP spid="131" grpId="1"/>
      <p:bldP spid="133" grpId="0"/>
      <p:bldP spid="133" grpId="1"/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RowClone: Fast Row Initialization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75260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2772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8377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6005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3967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1480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85448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4713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26742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0187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7251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20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75260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2772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98377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16005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63967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11480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85448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4713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526742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0187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7251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20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75260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22772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698377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16005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3967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11480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585448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4713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26742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00187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47251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20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75260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22772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2698377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316005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63967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4585448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04713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5526742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00187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47251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93420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752600" y="3635052"/>
            <a:ext cx="5652248" cy="718528"/>
            <a:chOff x="1815351" y="3610404"/>
            <a:chExt cx="5652248" cy="718528"/>
          </a:xfrm>
        </p:grpSpPr>
        <p:sp>
          <p:nvSpPr>
            <p:cNvPr id="53" name="Rectangle 52"/>
            <p:cNvSpPr/>
            <p:nvPr/>
          </p:nvSpPr>
          <p:spPr bwMode="auto">
            <a:xfrm>
              <a:off x="181535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29048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761128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2281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370242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17755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4648199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510988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589493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606462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53527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99695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62000" y="4810780"/>
            <a:ext cx="29168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N W6"/>
              </a:rPr>
              <a:t>Fix a row at Zero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N W6"/>
              </a:rPr>
              <a:t>(0.5% loss in capacity)</a:t>
            </a:r>
          </a:p>
        </p:txBody>
      </p:sp>
      <p:cxnSp>
        <p:nvCxnSpPr>
          <p:cNvPr id="68" name="Shape 67"/>
          <p:cNvCxnSpPr>
            <a:stCxn id="40" idx="1"/>
          </p:cNvCxnSpPr>
          <p:nvPr/>
        </p:nvCxnSpPr>
        <p:spPr>
          <a:xfrm rot="10800000" flipV="1">
            <a:off x="1295400" y="3372598"/>
            <a:ext cx="457200" cy="1438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Slide Number Placeholder 6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ヒラギノ角ゴ ProN W6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189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A5712"/>
                </a:solidFill>
                <a:cs typeface="Garamond"/>
              </a:rPr>
              <a:t>RowClone: Bulk Initialization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Initialization with arbitrary data</a:t>
            </a:r>
          </a:p>
          <a:p>
            <a:pPr lvl="1"/>
            <a:r>
              <a:rPr lang="en-US" dirty="0"/>
              <a:t>Initialize one row</a:t>
            </a:r>
          </a:p>
          <a:p>
            <a:pPr lvl="1"/>
            <a:r>
              <a:rPr lang="en-US" dirty="0"/>
              <a:t>Copy the data to other rows</a:t>
            </a:r>
          </a:p>
          <a:p>
            <a:pPr lvl="1"/>
            <a:endParaRPr lang="en-US" dirty="0"/>
          </a:p>
          <a:p>
            <a:r>
              <a:rPr lang="en-US" dirty="0"/>
              <a:t>Zero initialization (most common)</a:t>
            </a:r>
          </a:p>
          <a:p>
            <a:pPr lvl="1"/>
            <a:r>
              <a:rPr lang="en-US" dirty="0"/>
              <a:t>Reserve a row in each subarray (always zero)</a:t>
            </a:r>
          </a:p>
          <a:p>
            <a:pPr lvl="1"/>
            <a:r>
              <a:rPr lang="en-US" dirty="0"/>
              <a:t>Copy data from reserved row (FPM mode)</a:t>
            </a:r>
          </a:p>
          <a:p>
            <a:pPr lvl="1"/>
            <a:r>
              <a:rPr lang="en-US" sz="2400" b="1" dirty="0">
                <a:latin typeface="Arial" pitchFamily="34" charset="0"/>
                <a:cs typeface="Arial" pitchFamily="34" charset="0"/>
              </a:rPr>
              <a:t>6.0</a:t>
            </a:r>
            <a:r>
              <a:rPr lang="en-US" b="1" dirty="0"/>
              <a:t>X</a:t>
            </a:r>
            <a:r>
              <a:rPr lang="en-US" dirty="0"/>
              <a:t> lower latency,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41.5</a:t>
            </a:r>
            <a:r>
              <a:rPr lang="en-US" b="1" dirty="0"/>
              <a:t>X</a:t>
            </a:r>
            <a:r>
              <a:rPr lang="en-US" dirty="0"/>
              <a:t> lower DRAM energy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0.2%</a:t>
            </a:r>
            <a:r>
              <a:rPr lang="en-US" sz="2400" dirty="0"/>
              <a:t> </a:t>
            </a:r>
            <a:r>
              <a:rPr lang="en-US" dirty="0"/>
              <a:t>loss in capacity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F7960-744B-4E11-833B-0BD286A88A13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17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A5712"/>
                </a:solidFill>
                <a:cs typeface="Garamond"/>
              </a:rPr>
              <a:t>RowClone: Latency &amp; Energy Benefits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17" name="Chart 16"/>
          <p:cNvGraphicFramePr/>
          <p:nvPr/>
        </p:nvGraphicFramePr>
        <p:xfrm>
          <a:off x="381000" y="1295400"/>
          <a:ext cx="3886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4724400" y="1219200"/>
          <a:ext cx="401002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43000" y="1824335"/>
            <a:ext cx="915251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11.6x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32721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1.9x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4443" y="25101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6.0x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34245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1.0x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1676400"/>
            <a:ext cx="93807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74.4x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3843" y="35007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3.2x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2043" y="35007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1.5x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2281535"/>
            <a:ext cx="93807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41.5x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04800" y="4495800"/>
            <a:ext cx="8534400" cy="12192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"/>
                <a:cs typeface="+mn-cs"/>
              </a:rPr>
              <a:t>Very low cost: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0.01%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"/>
                <a:cs typeface="+mn-cs"/>
              </a:rPr>
              <a:t> increase in die area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69F22B-EB97-4C8E-9272-1F6C3D632074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4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and Initialization in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12" name="Chart 11"/>
          <p:cNvGraphicFramePr/>
          <p:nvPr/>
        </p:nvGraphicFramePr>
        <p:xfrm>
          <a:off x="609600" y="1295400"/>
          <a:ext cx="8164285" cy="4781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Oval 12"/>
          <p:cNvSpPr/>
          <p:nvPr/>
        </p:nvSpPr>
        <p:spPr>
          <a:xfrm>
            <a:off x="1828800" y="1981200"/>
            <a:ext cx="762000" cy="19050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71800" y="1981200"/>
            <a:ext cx="762000" cy="13716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91000" y="1981200"/>
            <a:ext cx="762000" cy="25146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34000" y="1981200"/>
            <a:ext cx="762000" cy="5334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77000" y="1981200"/>
            <a:ext cx="762000" cy="6858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620000" y="1981200"/>
            <a:ext cx="762000" cy="31242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F6AB6-89B2-4B2D-9316-4771CC6658D2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7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8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RowClone: Application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95536" y="1556792"/>
          <a:ext cx="8412479" cy="482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90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9600" y="1295400"/>
            <a:ext cx="7990840" cy="2286000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/>
              </a:rPr>
              <a:t>1. Process Variation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cells are not equal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Leads to extra timing margin for cell that can store small amount of charge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609600" y="3810000"/>
            <a:ext cx="7990840" cy="2286000"/>
          </a:xfrm>
          <a:prstGeom prst="roundRect">
            <a:avLst>
              <a:gd name="adj" fmla="val 43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/>
              </a:rPr>
              <a:t>2. Temperature Dependence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leaks more charge at higher temperature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Leads to extra timing margin when operating at low temperature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" y="152401"/>
            <a:ext cx="852424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Two Reasons for Timing Margin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9760" y="1295400"/>
            <a:ext cx="7990840" cy="2286000"/>
          </a:xfrm>
          <a:prstGeom prst="roundRect">
            <a:avLst>
              <a:gd name="adj" fmla="val 334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bg1"/>
                </a:solidFill>
                <a:latin typeface="Calibri Light"/>
              </a:rPr>
              <a:t>1. Process Variation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cells are not equal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 Light"/>
              </a:rPr>
              <a:t>Leads to extra timing margin for cell that can store small amount of charge;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600" y="1295400"/>
            <a:ext cx="7990840" cy="2286000"/>
          </a:xfrm>
          <a:prstGeom prst="roundRect">
            <a:avLst>
              <a:gd name="adj" fmla="val 334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bg1"/>
                </a:solidFill>
                <a:latin typeface="Calibri Light"/>
              </a:rPr>
              <a:t>1. Process Variation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cells are not equal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Leads to extra timing margin for cells that can store large amount of charge</a:t>
            </a:r>
          </a:p>
        </p:txBody>
      </p:sp>
    </p:spTree>
    <p:extLst>
      <p:ext uri="{BB962C8B-B14F-4D97-AF65-F5344CB8AC3E}">
        <p14:creationId xmlns:p14="http://schemas.microsoft.com/office/powerpoint/2010/main" val="21929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3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End-to-End System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8200" y="5486400"/>
            <a:ext cx="3276600" cy="762000"/>
          </a:xfrm>
          <a:prstGeom prst="round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DRAM (RowClone)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8200" y="44958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Microarchitecture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38200" y="35052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5146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Operating System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15240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1412776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communicate occurrences of bulk copy/initialization across layers?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4491117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maximize latency and energy savings?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8200" y="319729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ensure cache coherence?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ahoma"/>
              <a:ea typeface="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ahoma"/>
              <a:ea typeface=""/>
              <a:cs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8200" y="571409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handle data reuse?</a:t>
            </a:r>
          </a:p>
        </p:txBody>
      </p:sp>
    </p:spTree>
    <p:extLst>
      <p:ext uri="{BB962C8B-B14F-4D97-AF65-F5344CB8AC3E}">
        <p14:creationId xmlns:p14="http://schemas.microsoft.com/office/powerpoint/2010/main" val="6102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57200"/>
            <a:ext cx="9144000" cy="2449896"/>
          </a:xfrm>
        </p:spPr>
        <p:txBody>
          <a:bodyPr/>
          <a:lstStyle/>
          <a:p>
            <a:r>
              <a:rPr lang="en-US" sz="7200" dirty="0">
                <a:solidFill>
                  <a:schemeClr val="accent2"/>
                </a:solidFill>
              </a:rPr>
              <a:t>Ambit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In-Memory Accelerator for Bulk Bitwise Operations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Commodity DRAM Technology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0" y="32004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Vivek Seshadri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Donghyuk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Lee, Thomas Mullins, Hasan Hassan,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Amirali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Boroumand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Jeremie Kim, Michael A.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Kozuch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Onur Mutlu, Phillip B. Gibbons, Todd C. Mowry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8D4D3-936A-4801-A581-390379B37473}"/>
              </a:ext>
            </a:extLst>
          </p:cNvPr>
          <p:cNvGrpSpPr/>
          <p:nvPr/>
        </p:nvGrpSpPr>
        <p:grpSpPr>
          <a:xfrm>
            <a:off x="1524000" y="5090852"/>
            <a:ext cx="6096000" cy="1400696"/>
            <a:chOff x="715096" y="4617720"/>
            <a:chExt cx="7628804" cy="1752892"/>
          </a:xfrm>
        </p:grpSpPr>
        <p:pic>
          <p:nvPicPr>
            <p:cNvPr id="7" name="Picture 6" descr="Intel-logo.jpg">
              <a:extLst>
                <a:ext uri="{FF2B5EF4-FFF2-40B4-BE49-F238E27FC236}">
                  <a16:creationId xmlns:a16="http://schemas.microsoft.com/office/drawing/2014/main" id="{E6882D8D-E1FC-415D-81C8-776844998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t="8000" b="16000"/>
            <a:stretch>
              <a:fillRect/>
            </a:stretch>
          </p:blipFill>
          <p:spPr>
            <a:xfrm>
              <a:off x="7113270" y="4617720"/>
              <a:ext cx="1230630" cy="868680"/>
            </a:xfrm>
            <a:prstGeom prst="rect">
              <a:avLst/>
            </a:prstGeom>
          </p:spPr>
        </p:pic>
        <p:pic>
          <p:nvPicPr>
            <p:cNvPr id="9" name="Picture 8" descr="cmu.jpg">
              <a:extLst>
                <a:ext uri="{FF2B5EF4-FFF2-40B4-BE49-F238E27FC236}">
                  <a16:creationId xmlns:a16="http://schemas.microsoft.com/office/drawing/2014/main" id="{C3C6BE5C-0E68-449D-8D6A-1660ECEE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t="21333" b="21333"/>
            <a:stretch>
              <a:fillRect/>
            </a:stretch>
          </p:blipFill>
          <p:spPr>
            <a:xfrm>
              <a:off x="2971800" y="4739420"/>
              <a:ext cx="3576692" cy="740197"/>
            </a:xfrm>
            <a:prstGeom prst="rect">
              <a:avLst/>
            </a:prstGeom>
          </p:spPr>
        </p:pic>
        <p:pic>
          <p:nvPicPr>
            <p:cNvPr id="10" name="Picture 9" descr="safari.png">
              <a:extLst>
                <a:ext uri="{FF2B5EF4-FFF2-40B4-BE49-F238E27FC236}">
                  <a16:creationId xmlns:a16="http://schemas.microsoft.com/office/drawing/2014/main" id="{716B8FB7-584F-4FE7-965B-D4A3C34F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5096" y="4774626"/>
              <a:ext cx="1917700" cy="55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58884E-99AD-439D-AB87-B75B129E3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t="22732" r="5795" b="23986"/>
            <a:stretch/>
          </p:blipFill>
          <p:spPr>
            <a:xfrm>
              <a:off x="1437944" y="5684813"/>
              <a:ext cx="3067711" cy="685799"/>
            </a:xfrm>
            <a:prstGeom prst="rect">
              <a:avLst/>
            </a:prstGeom>
          </p:spPr>
        </p:pic>
        <p:pic>
          <p:nvPicPr>
            <p:cNvPr id="1028" name="Picture 4" descr="Image result for eth zurich (swiss federal institute of technology) logo">
              <a:extLst>
                <a:ext uri="{FF2B5EF4-FFF2-40B4-BE49-F238E27FC236}">
                  <a16:creationId xmlns:a16="http://schemas.microsoft.com/office/drawing/2014/main" id="{FCD9374D-9E27-4813-A37A-3CD05D17D4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7" b="18277"/>
            <a:stretch/>
          </p:blipFill>
          <p:spPr bwMode="auto">
            <a:xfrm>
              <a:off x="5008457" y="5704378"/>
              <a:ext cx="2535343" cy="64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246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C3B-77A9-4C57-B670-FD291E20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81" y="11502"/>
            <a:ext cx="8229600" cy="1143000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96C2-DE61-4508-B8DE-5872E0E7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Problem: Bulk bitwise operations</a:t>
            </a:r>
          </a:p>
          <a:p>
            <a:pPr lvl="1"/>
            <a:r>
              <a:rPr lang="en-US" dirty="0"/>
              <a:t>present in many applications, e.g., databases, search filters</a:t>
            </a:r>
          </a:p>
          <a:p>
            <a:pPr lvl="1"/>
            <a:r>
              <a:rPr lang="en-US" dirty="0"/>
              <a:t>existing systems are memory bandwidth limited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Our Proposal: Ambit</a:t>
            </a:r>
          </a:p>
          <a:p>
            <a:pPr lvl="1"/>
            <a:r>
              <a:rPr lang="en-US" dirty="0"/>
              <a:t>perform bulk bitwise operations </a:t>
            </a:r>
            <a:r>
              <a:rPr lang="en-US" dirty="0">
                <a:solidFill>
                  <a:srgbClr val="00B050"/>
                </a:solidFill>
              </a:rPr>
              <a:t>completely inside DRAM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bulk bitwise AND/OR</a:t>
            </a:r>
            <a:r>
              <a:rPr lang="en-US" dirty="0"/>
              <a:t>: simultaneous activation of three rows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bulk bitwise NOT</a:t>
            </a:r>
            <a:r>
              <a:rPr lang="en-US" dirty="0"/>
              <a:t>: inverters already in sense amplifiers</a:t>
            </a:r>
          </a:p>
          <a:p>
            <a:pPr lvl="1"/>
            <a:r>
              <a:rPr lang="en-US" dirty="0"/>
              <a:t>less than 1% area overhead over existing DRAM chips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Results compared to state-of-the-art baseline</a:t>
            </a:r>
          </a:p>
          <a:p>
            <a:pPr lvl="1"/>
            <a:r>
              <a:rPr lang="en-US" dirty="0"/>
              <a:t>average across seven bulk bitwise operations </a:t>
            </a:r>
          </a:p>
          <a:p>
            <a:pPr lvl="2"/>
            <a:r>
              <a:rPr lang="en-US" dirty="0"/>
              <a:t>32X performance improvement, 35X energy reduction</a:t>
            </a:r>
          </a:p>
          <a:p>
            <a:pPr lvl="1"/>
            <a:r>
              <a:rPr lang="en-US" dirty="0"/>
              <a:t>3X-7X performance for real-world data-intensive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8954E-4805-4A34-900D-FA28410D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2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856F173-0838-471E-B126-A6DE9BCD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823" y="6073301"/>
            <a:ext cx="8839200" cy="796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[1] Li and Patel,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BitWeaving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SIGMOD 2013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[2] Goodwin+,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BitFunnel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SIGIR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1395C-9D7A-473E-8C4B-DAEE789F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0D0B91-FABB-442F-9B1D-A9978013EC07}"/>
              </a:ext>
            </a:extLst>
          </p:cNvPr>
          <p:cNvSpPr/>
          <p:nvPr/>
        </p:nvSpPr>
        <p:spPr>
          <a:xfrm>
            <a:off x="3048000" y="2235607"/>
            <a:ext cx="3048000" cy="152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Bulk Bitwise Operatio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267B84-BBD1-4247-9CC0-109BA98CB039}"/>
              </a:ext>
            </a:extLst>
          </p:cNvPr>
          <p:cNvGrpSpPr/>
          <p:nvPr/>
        </p:nvGrpSpPr>
        <p:grpSpPr>
          <a:xfrm>
            <a:off x="3870381" y="381000"/>
            <a:ext cx="2848665" cy="1881380"/>
            <a:chOff x="3870381" y="812393"/>
            <a:chExt cx="2848665" cy="18813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3E882-1316-467D-9CC7-16B21C42933A}"/>
                </a:ext>
              </a:extLst>
            </p:cNvPr>
            <p:cNvSpPr txBox="1"/>
            <p:nvPr/>
          </p:nvSpPr>
          <p:spPr>
            <a:xfrm>
              <a:off x="3870381" y="812393"/>
              <a:ext cx="2848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BitWeaving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(database queries)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318E1F-2AB7-4682-9ACF-1FF0BAD9DB52}"/>
                </a:ext>
              </a:extLst>
            </p:cNvPr>
            <p:cNvSpPr/>
            <p:nvPr/>
          </p:nvSpPr>
          <p:spPr>
            <a:xfrm>
              <a:off x="4967416" y="1905000"/>
              <a:ext cx="185963" cy="788773"/>
            </a:xfrm>
            <a:custGeom>
              <a:avLst/>
              <a:gdLst>
                <a:gd name="connsiteX0" fmla="*/ 0 w 255373"/>
                <a:gd name="connsiteY0" fmla="*/ 1087395 h 1087395"/>
                <a:gd name="connsiteX1" fmla="*/ 255373 w 255373"/>
                <a:gd name="connsiteY1" fmla="*/ 0 h 10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373" h="1087395">
                  <a:moveTo>
                    <a:pt x="0" y="1087395"/>
                  </a:moveTo>
                  <a:lnTo>
                    <a:pt x="255373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FCA456-B68D-425C-B054-F834379AE2FF}"/>
              </a:ext>
            </a:extLst>
          </p:cNvPr>
          <p:cNvGrpSpPr/>
          <p:nvPr/>
        </p:nvGrpSpPr>
        <p:grpSpPr>
          <a:xfrm>
            <a:off x="6028038" y="1873492"/>
            <a:ext cx="2799084" cy="895515"/>
            <a:chOff x="6028038" y="2304885"/>
            <a:chExt cx="2799084" cy="8955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44FE76-E69A-4DB2-B028-ECB21877A7F6}"/>
                </a:ext>
              </a:extLst>
            </p:cNvPr>
            <p:cNvSpPr txBox="1"/>
            <p:nvPr/>
          </p:nvSpPr>
          <p:spPr>
            <a:xfrm>
              <a:off x="6808108" y="2304885"/>
              <a:ext cx="201901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BitFunnel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(web search)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84BAE5E-FA7F-44B8-BC51-D743954D53CB}"/>
                </a:ext>
              </a:extLst>
            </p:cNvPr>
            <p:cNvSpPr/>
            <p:nvPr/>
          </p:nvSpPr>
          <p:spPr>
            <a:xfrm>
              <a:off x="6028038" y="2782622"/>
              <a:ext cx="829962" cy="417778"/>
            </a:xfrm>
            <a:custGeom>
              <a:avLst/>
              <a:gdLst>
                <a:gd name="connsiteX0" fmla="*/ 0 w 906162"/>
                <a:gd name="connsiteY0" fmla="*/ 329514 h 329514"/>
                <a:gd name="connsiteX1" fmla="*/ 906162 w 906162"/>
                <a:gd name="connsiteY1" fmla="*/ 0 h 3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162" h="329514">
                  <a:moveTo>
                    <a:pt x="0" y="329514"/>
                  </a:moveTo>
                  <a:lnTo>
                    <a:pt x="906162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882C90-6919-4FD4-B16C-F127DD9322CD}"/>
              </a:ext>
            </a:extLst>
          </p:cNvPr>
          <p:cNvGrpSpPr/>
          <p:nvPr/>
        </p:nvGrpSpPr>
        <p:grpSpPr>
          <a:xfrm>
            <a:off x="181048" y="864007"/>
            <a:ext cx="3400352" cy="1575486"/>
            <a:chOff x="160842" y="1295400"/>
            <a:chExt cx="3649158" cy="1476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6DD3DD-B00A-493D-A855-E0D4A1EC46B2}"/>
                </a:ext>
              </a:extLst>
            </p:cNvPr>
            <p:cNvSpPr txBox="1"/>
            <p:nvPr/>
          </p:nvSpPr>
          <p:spPr>
            <a:xfrm>
              <a:off x="160842" y="1295400"/>
              <a:ext cx="3282875" cy="8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Bitmap indices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(database indexing)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229059-CEB5-47E9-BF38-DE61996059C9}"/>
                </a:ext>
              </a:extLst>
            </p:cNvPr>
            <p:cNvSpPr/>
            <p:nvPr/>
          </p:nvSpPr>
          <p:spPr>
            <a:xfrm>
              <a:off x="3048000" y="2286000"/>
              <a:ext cx="762000" cy="485992"/>
            </a:xfrm>
            <a:custGeom>
              <a:avLst/>
              <a:gdLst>
                <a:gd name="connsiteX0" fmla="*/ 848497 w 848497"/>
                <a:gd name="connsiteY0" fmla="*/ 667265 h 667265"/>
                <a:gd name="connsiteX1" fmla="*/ 0 w 848497"/>
                <a:gd name="connsiteY1" fmla="*/ 0 h 66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497" h="667265">
                  <a:moveTo>
                    <a:pt x="848497" y="66726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0FA0BE-9601-4DA9-B295-B0AD5E696807}"/>
              </a:ext>
            </a:extLst>
          </p:cNvPr>
          <p:cNvGrpSpPr/>
          <p:nvPr/>
        </p:nvGrpSpPr>
        <p:grpSpPr>
          <a:xfrm>
            <a:off x="115646" y="2997607"/>
            <a:ext cx="2932354" cy="523220"/>
            <a:chOff x="257749" y="3921170"/>
            <a:chExt cx="2932354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7DC83A-DCF9-4AC2-986B-762CF18BC16F}"/>
                </a:ext>
              </a:extLst>
            </p:cNvPr>
            <p:cNvSpPr txBox="1"/>
            <p:nvPr/>
          </p:nvSpPr>
          <p:spPr>
            <a:xfrm>
              <a:off x="257749" y="3921170"/>
              <a:ext cx="2630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Set operations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9D661BB-8FE6-4B3E-B72F-739F52AD7F8E}"/>
                </a:ext>
              </a:extLst>
            </p:cNvPr>
            <p:cNvSpPr/>
            <p:nvPr/>
          </p:nvSpPr>
          <p:spPr>
            <a:xfrm>
              <a:off x="2722606" y="4026162"/>
              <a:ext cx="467497" cy="61865"/>
            </a:xfrm>
            <a:custGeom>
              <a:avLst/>
              <a:gdLst>
                <a:gd name="connsiteX0" fmla="*/ 477794 w 477794"/>
                <a:gd name="connsiteY0" fmla="*/ 0 h 337751"/>
                <a:gd name="connsiteX1" fmla="*/ 0 w 477794"/>
                <a:gd name="connsiteY1" fmla="*/ 337751 h 33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794" h="337751">
                  <a:moveTo>
                    <a:pt x="477794" y="0"/>
                  </a:moveTo>
                  <a:lnTo>
                    <a:pt x="0" y="337751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34242D-CAD5-4C27-9FDA-C32C8BAF6448}"/>
              </a:ext>
            </a:extLst>
          </p:cNvPr>
          <p:cNvGrpSpPr/>
          <p:nvPr/>
        </p:nvGrpSpPr>
        <p:grpSpPr>
          <a:xfrm>
            <a:off x="536163" y="3582382"/>
            <a:ext cx="3948260" cy="1697224"/>
            <a:chOff x="1755363" y="4236196"/>
            <a:chExt cx="3948260" cy="16972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9559B3-1F3D-4B6F-A652-E072506934B3}"/>
                </a:ext>
              </a:extLst>
            </p:cNvPr>
            <p:cNvSpPr txBox="1"/>
            <p:nvPr/>
          </p:nvSpPr>
          <p:spPr>
            <a:xfrm>
              <a:off x="1755363" y="5410200"/>
              <a:ext cx="3948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Encryption algorithms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227E1C-AB30-40FF-A9C8-0499F0020753}"/>
                </a:ext>
              </a:extLst>
            </p:cNvPr>
            <p:cNvSpPr/>
            <p:nvPr/>
          </p:nvSpPr>
          <p:spPr>
            <a:xfrm>
              <a:off x="4085968" y="4236196"/>
              <a:ext cx="714632" cy="1143112"/>
            </a:xfrm>
            <a:custGeom>
              <a:avLst/>
              <a:gdLst>
                <a:gd name="connsiteX0" fmla="*/ 345989 w 345989"/>
                <a:gd name="connsiteY0" fmla="*/ 0 h 1194487"/>
                <a:gd name="connsiteX1" fmla="*/ 0 w 345989"/>
                <a:gd name="connsiteY1" fmla="*/ 1194487 h 11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989" h="1194487">
                  <a:moveTo>
                    <a:pt x="345989" y="0"/>
                  </a:moveTo>
                  <a:lnTo>
                    <a:pt x="0" y="1194487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A79B31-89EB-4AEF-9C57-F4239A3AC978}"/>
              </a:ext>
            </a:extLst>
          </p:cNvPr>
          <p:cNvGrpSpPr/>
          <p:nvPr/>
        </p:nvGrpSpPr>
        <p:grpSpPr>
          <a:xfrm>
            <a:off x="5708822" y="3506293"/>
            <a:ext cx="3386883" cy="1229979"/>
            <a:chOff x="5708822" y="3937686"/>
            <a:chExt cx="3386883" cy="12299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3FD040-F7B2-47F0-B6FA-BB00C80CBDC3}"/>
                </a:ext>
              </a:extLst>
            </p:cNvPr>
            <p:cNvSpPr txBox="1"/>
            <p:nvPr/>
          </p:nvSpPr>
          <p:spPr>
            <a:xfrm>
              <a:off x="5727475" y="4213558"/>
              <a:ext cx="33682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DNA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sequence mapping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AB658B-DCF0-4137-952C-8EC636B8130A}"/>
                </a:ext>
              </a:extLst>
            </p:cNvPr>
            <p:cNvSpPr/>
            <p:nvPr/>
          </p:nvSpPr>
          <p:spPr>
            <a:xfrm>
              <a:off x="5708822" y="3937686"/>
              <a:ext cx="955589" cy="634314"/>
            </a:xfrm>
            <a:custGeom>
              <a:avLst/>
              <a:gdLst>
                <a:gd name="connsiteX0" fmla="*/ 0 w 955589"/>
                <a:gd name="connsiteY0" fmla="*/ 0 h 634314"/>
                <a:gd name="connsiteX1" fmla="*/ 955589 w 955589"/>
                <a:gd name="connsiteY1" fmla="*/ 634314 h 63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589" h="634314">
                  <a:moveTo>
                    <a:pt x="0" y="0"/>
                  </a:moveTo>
                  <a:lnTo>
                    <a:pt x="955589" y="634314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B95094-7B46-41EE-A0C0-7991C8639DBA}"/>
              </a:ext>
            </a:extLst>
          </p:cNvPr>
          <p:cNvGrpSpPr/>
          <p:nvPr/>
        </p:nvGrpSpPr>
        <p:grpSpPr>
          <a:xfrm>
            <a:off x="4724400" y="3759608"/>
            <a:ext cx="837588" cy="1679269"/>
            <a:chOff x="3420385" y="4013776"/>
            <a:chExt cx="837588" cy="16792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7C911B-C316-45ED-B415-B15EDB8ACB66}"/>
                </a:ext>
              </a:extLst>
            </p:cNvPr>
            <p:cNvSpPr txBox="1"/>
            <p:nvPr/>
          </p:nvSpPr>
          <p:spPr>
            <a:xfrm>
              <a:off x="3784766" y="5108270"/>
              <a:ext cx="473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548FDF-AFE1-4888-A755-3F56DA2E88A7}"/>
                </a:ext>
              </a:extLst>
            </p:cNvPr>
            <p:cNvSpPr/>
            <p:nvPr/>
          </p:nvSpPr>
          <p:spPr>
            <a:xfrm flipH="1">
              <a:off x="3420385" y="4013776"/>
              <a:ext cx="533400" cy="1219200"/>
            </a:xfrm>
            <a:custGeom>
              <a:avLst/>
              <a:gdLst>
                <a:gd name="connsiteX0" fmla="*/ 345989 w 345989"/>
                <a:gd name="connsiteY0" fmla="*/ 0 h 1194487"/>
                <a:gd name="connsiteX1" fmla="*/ 0 w 345989"/>
                <a:gd name="connsiteY1" fmla="*/ 1194487 h 11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989" h="1194487">
                  <a:moveTo>
                    <a:pt x="345989" y="0"/>
                  </a:moveTo>
                  <a:lnTo>
                    <a:pt x="0" y="1194487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6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Today, DRAM is just a storage device!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31620" y="2286000"/>
            <a:ext cx="1981200" cy="2057400"/>
          </a:xfrm>
          <a:prstGeom prst="roundRect">
            <a:avLst>
              <a:gd name="adj" fmla="val 8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(CPU, GPU, FPGA)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56020" y="1371600"/>
            <a:ext cx="1516380" cy="3886200"/>
          </a:xfrm>
          <a:prstGeom prst="roundRect">
            <a:avLst>
              <a:gd name="adj" fmla="val 6667"/>
            </a:avLst>
          </a:prstGeom>
          <a:solidFill>
            <a:srgbClr val="00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DRAM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89020" y="2781300"/>
            <a:ext cx="2590800" cy="1066800"/>
          </a:xfrm>
          <a:prstGeom prst="leftRightArrow">
            <a:avLst>
              <a:gd name="adj1" fmla="val 60827"/>
              <a:gd name="adj2" fmla="val 271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Channel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98620" y="1981200"/>
            <a:ext cx="1981200" cy="762000"/>
          </a:xfrm>
          <a:prstGeom prst="rightArrow">
            <a:avLst>
              <a:gd name="adj1" fmla="val 67500"/>
              <a:gd name="adj2" fmla="val 3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Write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4114800" y="3810000"/>
            <a:ext cx="1981200" cy="762000"/>
          </a:xfrm>
          <a:prstGeom prst="rightArrow">
            <a:avLst>
              <a:gd name="adj1" fmla="val 67500"/>
              <a:gd name="adj2" fmla="val 27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5475108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Throughput of bulk bitwise operations limited by available memory bandwidth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4381640-D549-4A5B-9AF1-EAB7181C9421}"/>
              </a:ext>
            </a:extLst>
          </p:cNvPr>
          <p:cNvSpPr/>
          <p:nvPr/>
        </p:nvSpPr>
        <p:spPr>
          <a:xfrm>
            <a:off x="3301550" y="3714244"/>
            <a:ext cx="833480" cy="1848356"/>
          </a:xfrm>
          <a:custGeom>
            <a:avLst/>
            <a:gdLst>
              <a:gd name="connsiteX0" fmla="*/ 0 w 833480"/>
              <a:gd name="connsiteY0" fmla="*/ 1675052 h 1675052"/>
              <a:gd name="connsiteX1" fmla="*/ 275130 w 833480"/>
              <a:gd name="connsiteY1" fmla="*/ 728283 h 1675052"/>
              <a:gd name="connsiteX2" fmla="*/ 833480 w 833480"/>
              <a:gd name="connsiteY2" fmla="*/ 0 h 16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80" h="1675052">
                <a:moveTo>
                  <a:pt x="0" y="1675052"/>
                </a:moveTo>
                <a:cubicBezTo>
                  <a:pt x="68108" y="1341255"/>
                  <a:pt x="136217" y="1007458"/>
                  <a:pt x="275130" y="728283"/>
                </a:cubicBezTo>
                <a:cubicBezTo>
                  <a:pt x="414043" y="449108"/>
                  <a:pt x="623761" y="224554"/>
                  <a:pt x="83348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59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31620" y="2286000"/>
            <a:ext cx="1981200" cy="2057400"/>
          </a:xfrm>
          <a:prstGeom prst="roundRect">
            <a:avLst>
              <a:gd name="adj" fmla="val 8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(CPU, GPU, FPGA 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PiM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56020" y="1371600"/>
            <a:ext cx="1516380" cy="3886200"/>
          </a:xfrm>
          <a:prstGeom prst="roundRect">
            <a:avLst>
              <a:gd name="adj" fmla="val 6667"/>
            </a:avLst>
          </a:prstGeom>
          <a:solidFill>
            <a:srgbClr val="00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DRAM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89020" y="2781300"/>
            <a:ext cx="2590800" cy="1066800"/>
          </a:xfrm>
          <a:prstGeom prst="leftRightArrow">
            <a:avLst>
              <a:gd name="adj1" fmla="val 60827"/>
              <a:gd name="adj2" fmla="val 271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Channel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153474-ED43-494A-BAE7-648C0A6E208B}"/>
              </a:ext>
            </a:extLst>
          </p:cNvPr>
          <p:cNvGrpSpPr/>
          <p:nvPr/>
        </p:nvGrpSpPr>
        <p:grpSpPr>
          <a:xfrm>
            <a:off x="228600" y="5198076"/>
            <a:ext cx="6839465" cy="1294799"/>
            <a:chOff x="228600" y="5198076"/>
            <a:chExt cx="6839465" cy="1294799"/>
          </a:xfrm>
        </p:grpSpPr>
        <p:sp>
          <p:nvSpPr>
            <p:cNvPr id="13" name="TextBox 12"/>
            <p:cNvSpPr txBox="1"/>
            <p:nvPr/>
          </p:nvSpPr>
          <p:spPr>
            <a:xfrm>
              <a:off x="228600" y="5292546"/>
              <a:ext cx="67856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Use analog operation of DRAM to perform bitwise operations completely inside memory!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D6FD204-FA13-4201-9B07-3DA11168BD7B}"/>
                </a:ext>
              </a:extLst>
            </p:cNvPr>
            <p:cNvSpPr/>
            <p:nvPr/>
          </p:nvSpPr>
          <p:spPr>
            <a:xfrm>
              <a:off x="6376086" y="5198076"/>
              <a:ext cx="691979" cy="510746"/>
            </a:xfrm>
            <a:custGeom>
              <a:avLst/>
              <a:gdLst>
                <a:gd name="connsiteX0" fmla="*/ 0 w 691979"/>
                <a:gd name="connsiteY0" fmla="*/ 510746 h 510746"/>
                <a:gd name="connsiteX1" fmla="*/ 502509 w 691979"/>
                <a:gd name="connsiteY1" fmla="*/ 321275 h 510746"/>
                <a:gd name="connsiteX2" fmla="*/ 691979 w 691979"/>
                <a:gd name="connsiteY2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79" h="510746">
                  <a:moveTo>
                    <a:pt x="0" y="510746"/>
                  </a:moveTo>
                  <a:cubicBezTo>
                    <a:pt x="193589" y="458572"/>
                    <a:pt x="387179" y="406399"/>
                    <a:pt x="502509" y="321275"/>
                  </a:cubicBezTo>
                  <a:cubicBezTo>
                    <a:pt x="617839" y="236151"/>
                    <a:pt x="654909" y="118075"/>
                    <a:pt x="691979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0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2895600" y="1981200"/>
            <a:ext cx="516255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154304" y="990600"/>
            <a:ext cx="0" cy="19812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13222"/>
            <a:ext cx="8229600" cy="1143000"/>
          </a:xfrm>
        </p:spPr>
        <p:txBody>
          <a:bodyPr/>
          <a:lstStyle/>
          <a:p>
            <a:r>
              <a:rPr lang="en-US" dirty="0"/>
              <a:t>Inside a DRAM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05000" y="4876800"/>
            <a:ext cx="6400800" cy="1524000"/>
            <a:chOff x="1905000" y="4876800"/>
            <a:chExt cx="6400800" cy="1524000"/>
          </a:xfrm>
        </p:grpSpPr>
        <p:sp>
          <p:nvSpPr>
            <p:cNvPr id="5" name="Rounded Rectangle 4"/>
            <p:cNvSpPr/>
            <p:nvPr/>
          </p:nvSpPr>
          <p:spPr>
            <a:xfrm>
              <a:off x="1905000" y="4876800"/>
              <a:ext cx="6400800" cy="1524000"/>
            </a:xfrm>
            <a:prstGeom prst="roundRect">
              <a:avLst>
                <a:gd name="adj" fmla="val 7500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09800" y="5257800"/>
              <a:ext cx="5825490" cy="1066800"/>
              <a:chOff x="2209800" y="4800600"/>
              <a:chExt cx="5825490" cy="10668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20980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87274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54711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20243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306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609600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77037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742569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</p:grpSp>
      <p:sp>
        <p:nvSpPr>
          <p:cNvPr id="66" name="Rounded Rectangle 65"/>
          <p:cNvSpPr/>
          <p:nvPr/>
        </p:nvSpPr>
        <p:spPr>
          <a:xfrm>
            <a:off x="4886979" y="1828800"/>
            <a:ext cx="533400" cy="304800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2872740" y="990600"/>
            <a:ext cx="5185410" cy="2895600"/>
            <a:chOff x="2872740" y="990600"/>
            <a:chExt cx="5185410" cy="289560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895600" y="34290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872740" y="1219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895600" y="2362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895600" y="2743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39" idx="0"/>
            </p:cNvCxnSpPr>
            <p:nvPr/>
          </p:nvCxnSpPr>
          <p:spPr>
            <a:xfrm flipV="1">
              <a:off x="33248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9624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5440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4008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9824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76200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/>
            <p:cNvSpPr/>
            <p:nvPr/>
          </p:nvSpPr>
          <p:spPr>
            <a:xfrm>
              <a:off x="30581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6677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2773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1061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7157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3253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058179" y="2590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79" name="Rounded Rectangle 78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058179" y="2209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sp>
          <p:nvSpPr>
            <p:cNvPr id="63" name="Rounded Rectangle 62"/>
            <p:cNvSpPr/>
            <p:nvPr/>
          </p:nvSpPr>
          <p:spPr>
            <a:xfrm>
              <a:off x="30581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677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2773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1061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7157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73253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58179" y="1066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55" name="Rounded Rectangle 54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5400000">
              <a:off x="7076341" y="132941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3428920" y="134777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5400000">
              <a:off x="5267899" y="135316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476061" y="28194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76061" y="214378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86400" y="9906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44844" y="990600"/>
            <a:ext cx="2750756" cy="1905000"/>
            <a:chOff x="144844" y="990600"/>
            <a:chExt cx="2750756" cy="1905000"/>
          </a:xfrm>
        </p:grpSpPr>
        <p:sp>
          <p:nvSpPr>
            <p:cNvPr id="112" name="TextBox 111"/>
            <p:cNvSpPr txBox="1"/>
            <p:nvPr/>
          </p:nvSpPr>
          <p:spPr>
            <a:xfrm>
              <a:off x="144844" y="1524000"/>
              <a:ext cx="22654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2D 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of DRAM Cells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H="1">
              <a:off x="1905000" y="990600"/>
              <a:ext cx="914401" cy="60042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1905000" y="2514600"/>
              <a:ext cx="990600" cy="3810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3" y="3169636"/>
            <a:ext cx="2827239" cy="461665"/>
            <a:chOff x="45501" y="3169636"/>
            <a:chExt cx="2827239" cy="461665"/>
          </a:xfrm>
        </p:grpSpPr>
        <p:sp>
          <p:nvSpPr>
            <p:cNvPr id="121" name="TextBox 120"/>
            <p:cNvSpPr txBox="1"/>
            <p:nvPr/>
          </p:nvSpPr>
          <p:spPr>
            <a:xfrm>
              <a:off x="45501" y="3169636"/>
              <a:ext cx="2542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amplifiers</a:t>
              </a:r>
            </a:p>
          </p:txBody>
        </p:sp>
        <p:cxnSp>
          <p:nvCxnSpPr>
            <p:cNvPr id="123" name="Straight Arrow Connector 122"/>
            <p:cNvCxnSpPr>
              <a:stCxn id="121" idx="3"/>
            </p:cNvCxnSpPr>
            <p:nvPr/>
          </p:nvCxnSpPr>
          <p:spPr>
            <a:xfrm>
              <a:off x="2588377" y="3400469"/>
              <a:ext cx="284363" cy="3077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886979" y="2971800"/>
            <a:ext cx="533400" cy="914400"/>
          </a:xfrm>
          <a:prstGeom prst="round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3058179" y="3886200"/>
            <a:ext cx="4977111" cy="1981200"/>
            <a:chOff x="3058179" y="3962400"/>
            <a:chExt cx="4977111" cy="1981200"/>
          </a:xfrm>
        </p:grpSpPr>
        <p:cxnSp>
          <p:nvCxnSpPr>
            <p:cNvPr id="99" name="Straight Connector 98"/>
            <p:cNvCxnSpPr/>
            <p:nvPr/>
          </p:nvCxnSpPr>
          <p:spPr>
            <a:xfrm flipH="1" flipV="1">
              <a:off x="3058179" y="3962400"/>
              <a:ext cx="1144251" cy="129540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4812030" y="3962400"/>
              <a:ext cx="3223260" cy="129540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5257800"/>
              <a:ext cx="685800" cy="685800"/>
            </a:xfrm>
            <a:prstGeom prst="rect">
              <a:avLst/>
            </a:prstGeom>
          </p:spPr>
        </p:pic>
      </p:grpSp>
      <p:sp>
        <p:nvSpPr>
          <p:cNvPr id="7" name="Right Arrow 6"/>
          <p:cNvSpPr/>
          <p:nvPr/>
        </p:nvSpPr>
        <p:spPr>
          <a:xfrm>
            <a:off x="5344178" y="3295650"/>
            <a:ext cx="2275821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95" name="Right Arrow 94"/>
          <p:cNvSpPr/>
          <p:nvPr/>
        </p:nvSpPr>
        <p:spPr>
          <a:xfrm flipH="1">
            <a:off x="3200401" y="3295650"/>
            <a:ext cx="1752600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2170" y="34290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8KB</a:t>
            </a:r>
          </a:p>
        </p:txBody>
      </p:sp>
    </p:spTree>
    <p:extLst>
      <p:ext uri="{BB962C8B-B14F-4D97-AF65-F5344CB8AC3E}">
        <p14:creationId xmlns:p14="http://schemas.microsoft.com/office/powerpoint/2010/main" val="66646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2" grpId="0" animBg="1"/>
      <p:bldP spid="7" grpId="0" animBg="1"/>
      <p:bldP spid="95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57800" y="44196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3425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84099" y="4963180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51854" y="2387025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05563" y="1381780"/>
            <a:ext cx="144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6337" y="2438400"/>
            <a:ext cx="152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capacitor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79851" y="3094470"/>
            <a:ext cx="17239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access transistor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E07675-6783-48F3-A3D5-050A0D0A88E6}"/>
              </a:ext>
            </a:extLst>
          </p:cNvPr>
          <p:cNvGrpSpPr/>
          <p:nvPr/>
        </p:nvGrpSpPr>
        <p:grpSpPr>
          <a:xfrm>
            <a:off x="5899101" y="5791200"/>
            <a:ext cx="1120820" cy="461665"/>
            <a:chOff x="5899101" y="5892225"/>
            <a:chExt cx="1120820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48E726-E4C0-4754-BE61-591017686F50}"/>
                </a:ext>
              </a:extLst>
            </p:cNvPr>
            <p:cNvSpPr txBox="1"/>
            <p:nvPr/>
          </p:nvSpPr>
          <p:spPr>
            <a:xfrm>
              <a:off x="5899101" y="5892225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8021E4-045F-4747-9F25-3E7839E30B12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2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5453891" y="1838980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76600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3425" y="28956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84099" y="4963180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51854" y="2387025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05563" y="1381780"/>
            <a:ext cx="144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6337" y="2438400"/>
            <a:ext cx="152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capacitor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6050" y="3094470"/>
            <a:ext cx="16477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access transistor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2978" y="164339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04041" y="183898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92978" y="47345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92978" y="472440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92978" y="16103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07296" y="1838980"/>
            <a:ext cx="69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527" y="1394936"/>
            <a:ext cx="14655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raise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24000" y="5075670"/>
            <a:ext cx="17752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514200" y="3086103"/>
            <a:ext cx="3477400" cy="1250296"/>
            <a:chOff x="5514200" y="3086103"/>
            <a:chExt cx="3477400" cy="1250296"/>
          </a:xfrm>
        </p:grpSpPr>
        <p:sp>
          <p:nvSpPr>
            <p:cNvPr id="53" name="TextBox 52"/>
            <p:cNvSpPr txBox="1"/>
            <p:nvPr/>
          </p:nvSpPr>
          <p:spPr>
            <a:xfrm>
              <a:off x="7157910" y="3246870"/>
              <a:ext cx="183369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connects cell to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13" name="Curved Connector 12"/>
            <p:cNvCxnSpPr>
              <a:stCxn id="53" idx="1"/>
            </p:cNvCxnSpPr>
            <p:nvPr/>
          </p:nvCxnSpPr>
          <p:spPr>
            <a:xfrm rot="10800000">
              <a:off x="5514200" y="3086103"/>
              <a:ext cx="1643711" cy="70553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400" y="3094471"/>
            <a:ext cx="3352800" cy="1805058"/>
            <a:chOff x="152400" y="3094471"/>
            <a:chExt cx="3352800" cy="1805058"/>
          </a:xfrm>
        </p:grpSpPr>
        <p:sp>
          <p:nvSpPr>
            <p:cNvPr id="54" name="TextBox 53"/>
            <p:cNvSpPr txBox="1"/>
            <p:nvPr/>
          </p:nvSpPr>
          <p:spPr>
            <a:xfrm>
              <a:off x="152400" y="3810000"/>
              <a:ext cx="224070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cell loses charge to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62" name="Curved Connector 61"/>
            <p:cNvCxnSpPr>
              <a:stCxn id="54" idx="3"/>
            </p:cNvCxnSpPr>
            <p:nvPr/>
          </p:nvCxnSpPr>
          <p:spPr>
            <a:xfrm flipV="1">
              <a:off x="2393102" y="3094471"/>
              <a:ext cx="1112098" cy="1260294"/>
            </a:xfrm>
            <a:prstGeom prst="curvedConnector2">
              <a:avLst/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V="1">
            <a:off x="5943600" y="3048000"/>
            <a:ext cx="0" cy="1371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2400" y="3086101"/>
            <a:ext cx="3352800" cy="1472657"/>
            <a:chOff x="152400" y="3094473"/>
            <a:chExt cx="3352800" cy="1472657"/>
          </a:xfrm>
        </p:grpSpPr>
        <p:sp>
          <p:nvSpPr>
            <p:cNvPr id="64" name="TextBox 63"/>
            <p:cNvSpPr txBox="1"/>
            <p:nvPr/>
          </p:nvSpPr>
          <p:spPr>
            <a:xfrm>
              <a:off x="152400" y="3810000"/>
              <a:ext cx="22407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cell regains charge</a:t>
              </a:r>
            </a:p>
          </p:txBody>
        </p:sp>
        <p:cxnSp>
          <p:nvCxnSpPr>
            <p:cNvPr id="65" name="Curved Connector 64"/>
            <p:cNvCxnSpPr>
              <a:stCxn id="64" idx="3"/>
            </p:cNvCxnSpPr>
            <p:nvPr/>
          </p:nvCxnSpPr>
          <p:spPr>
            <a:xfrm flipV="1">
              <a:off x="2393102" y="3094473"/>
              <a:ext cx="1112098" cy="109409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5257800" y="44196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263568" y="822835"/>
            <a:ext cx="2599310" cy="1089529"/>
            <a:chOff x="6263584" y="3246870"/>
            <a:chExt cx="2599310" cy="1089529"/>
          </a:xfrm>
        </p:grpSpPr>
        <p:sp>
          <p:nvSpPr>
            <p:cNvPr id="69" name="TextBox 68"/>
            <p:cNvSpPr txBox="1"/>
            <p:nvPr/>
          </p:nvSpPr>
          <p:spPr>
            <a:xfrm>
              <a:off x="6858016" y="3246870"/>
              <a:ext cx="200487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deviation in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voltage</a:t>
              </a:r>
            </a:p>
          </p:txBody>
        </p:sp>
        <p:cxnSp>
          <p:nvCxnSpPr>
            <p:cNvPr id="70" name="Curved Connector 69"/>
            <p:cNvCxnSpPr>
              <a:stCxn id="69" idx="1"/>
              <a:endCxn id="43" idx="0"/>
            </p:cNvCxnSpPr>
            <p:nvPr/>
          </p:nvCxnSpPr>
          <p:spPr>
            <a:xfrm rot="10800000" flipV="1">
              <a:off x="6263584" y="3791635"/>
              <a:ext cx="594432" cy="471380"/>
            </a:xfrm>
            <a:prstGeom prst="curvedConnector2">
              <a:avLst/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75441" y="625858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626778" y="62585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  <a:endParaRPr kumimoji="0" 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51C401-90EE-4C26-83C7-7E4245DB4E46}"/>
              </a:ext>
            </a:extLst>
          </p:cNvPr>
          <p:cNvGrpSpPr/>
          <p:nvPr/>
        </p:nvGrpSpPr>
        <p:grpSpPr>
          <a:xfrm>
            <a:off x="5899101" y="5791200"/>
            <a:ext cx="1120820" cy="461665"/>
            <a:chOff x="5899101" y="5892225"/>
            <a:chExt cx="1120820" cy="4616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AFBC18-4A0C-4042-B119-B72E14589999}"/>
                </a:ext>
              </a:extLst>
            </p:cNvPr>
            <p:cNvSpPr txBox="1"/>
            <p:nvPr/>
          </p:nvSpPr>
          <p:spPr>
            <a:xfrm>
              <a:off x="5899101" y="5892225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A322E0-F2DC-4102-A5E3-4CA759C4FD72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052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32" grpId="0" animBg="1"/>
      <p:bldP spid="32" grpId="1" animBg="1"/>
      <p:bldP spid="3" grpId="0"/>
      <p:bldP spid="36" grpId="0"/>
      <p:bldP spid="37" grpId="0"/>
      <p:bldP spid="38" grpId="0"/>
      <p:bldP spid="39" grpId="0"/>
      <p:bldP spid="41" grpId="0"/>
      <p:bldP spid="7" grpId="0"/>
      <p:bldP spid="7" grpId="1"/>
      <p:bldP spid="56" grpId="0"/>
      <p:bldP spid="56" grpId="1"/>
      <p:bldP spid="67" grpId="0"/>
      <p:bldP spid="7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4114800" y="16764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36025" y="1143000"/>
            <a:ext cx="134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Triple-Row Activation: Majority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16515" y="19812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510090" y="16764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48390" y="16002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4805490" y="21336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6672390" y="1699230"/>
            <a:ext cx="0" cy="355857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62790" y="21336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05290" y="143762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605590" y="142744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3205290" y="58293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8090" y="117601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902" y="11430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8090" y="557278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48090" y="55626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48090" y="11430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05690" y="114300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05290" y="143762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05490" y="21336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62790" y="21336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205290" y="582930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49440" y="5867400"/>
            <a:ext cx="154665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100890" y="52578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7200" y="2180649"/>
            <a:ext cx="170497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all three rows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114800" y="30480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111625" y="33528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505200" y="3048000"/>
            <a:ext cx="1295400" cy="914400"/>
            <a:chOff x="1295400" y="2438400"/>
            <a:chExt cx="1295400" cy="914400"/>
          </a:xfrm>
        </p:grpSpPr>
        <p:grpSp>
          <p:nvGrpSpPr>
            <p:cNvPr id="87" name="Group 86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Elbow Connector 89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143500" y="2971800"/>
            <a:ext cx="914400" cy="533400"/>
            <a:chOff x="2933700" y="2362200"/>
            <a:chExt cx="914400" cy="533400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/>
          <p:cNvCxnSpPr/>
          <p:nvPr/>
        </p:nvCxnSpPr>
        <p:spPr>
          <a:xfrm>
            <a:off x="4800600" y="35052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057900" y="35052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200400" y="280922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600700" y="279904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200400" y="280922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800600" y="35052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057900" y="35052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114800" y="451616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11625" y="482096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505200" y="4516160"/>
            <a:ext cx="1295400" cy="914400"/>
            <a:chOff x="1295400" y="2438400"/>
            <a:chExt cx="1295400" cy="914400"/>
          </a:xfrm>
        </p:grpSpPr>
        <p:grpSp>
          <p:nvGrpSpPr>
            <p:cNvPr id="111" name="Group 110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Elbow Connector 113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5143500" y="4439960"/>
            <a:ext cx="914400" cy="533400"/>
            <a:chOff x="2933700" y="2362200"/>
            <a:chExt cx="914400" cy="533400"/>
          </a:xfrm>
        </p:grpSpPr>
        <p:cxnSp>
          <p:nvCxnSpPr>
            <p:cNvPr id="119" name="Straight Connector 118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/>
          <p:cNvCxnSpPr/>
          <p:nvPr/>
        </p:nvCxnSpPr>
        <p:spPr>
          <a:xfrm>
            <a:off x="4800600" y="497336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057900" y="497336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200400" y="427738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600700" y="426720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200400" y="427738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800600" y="497336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057900" y="497336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743200" y="254761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743200" y="25146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743200" y="404878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743200" y="401577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9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43" grpId="0"/>
      <p:bldP spid="43" grpId="1"/>
      <p:bldP spid="6" grpId="0" animBg="1"/>
      <p:bldP spid="3" grpId="0"/>
      <p:bldP spid="36" grpId="0"/>
      <p:bldP spid="37" grpId="0"/>
      <p:bldP spid="38" grpId="0"/>
      <p:bldP spid="39" grpId="0"/>
      <p:bldP spid="41" grpId="0"/>
      <p:bldP spid="56" grpId="0"/>
      <p:bldP spid="82" grpId="0"/>
      <p:bldP spid="84" grpId="0" animBg="1"/>
      <p:bldP spid="84" grpId="1" animBg="1"/>
      <p:bldP spid="108" grpId="0" animBg="1"/>
      <p:bldP spid="108" grpId="1" animBg="1"/>
      <p:bldP spid="132" grpId="0"/>
      <p:bldP spid="133" grpId="0"/>
      <p:bldP spid="134" grpId="0"/>
      <p:bldP spid="1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1219200" y="4191000"/>
            <a:ext cx="3660647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Same size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19200" y="4572000"/>
            <a:ext cx="3660647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Same charge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76800" y="4191000"/>
            <a:ext cx="381000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Different size </a:t>
            </a:r>
            <a:r>
              <a:rPr lang="en-US" sz="3200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876800" y="4572000"/>
            <a:ext cx="381000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Different charge </a:t>
            </a:r>
            <a:r>
              <a:rPr lang="en-US" sz="3200" dirty="0">
                <a:solidFill>
                  <a:srgbClr val="C00000"/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219200" y="4953000"/>
            <a:ext cx="3660647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Same latency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876800" y="4953000"/>
            <a:ext cx="381000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Different latency</a:t>
            </a:r>
          </a:p>
        </p:txBody>
      </p:sp>
      <p:sp>
        <p:nvSpPr>
          <p:cNvPr id="10" name="Punchline"/>
          <p:cNvSpPr txBox="1"/>
          <p:nvPr/>
        </p:nvSpPr>
        <p:spPr>
          <a:xfrm>
            <a:off x="1219200" y="4267200"/>
            <a:ext cx="6705600" cy="609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Large variation in cell size </a:t>
            </a:r>
            <a:r>
              <a:rPr lang="en-US" sz="3600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2" name="Punchline"/>
          <p:cNvSpPr txBox="1"/>
          <p:nvPr/>
        </p:nvSpPr>
        <p:spPr>
          <a:xfrm>
            <a:off x="1219200" y="4800600"/>
            <a:ext cx="6705600" cy="6096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Large variation in charge </a:t>
            </a:r>
            <a:r>
              <a:rPr lang="en-US" sz="3600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3" name="Punchline"/>
          <p:cNvSpPr txBox="1"/>
          <p:nvPr/>
        </p:nvSpPr>
        <p:spPr>
          <a:xfrm>
            <a:off x="1219200" y="5334000"/>
            <a:ext cx="670560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j-lt"/>
              </a:rPr>
              <a:t>Large variation in access latency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462" y="54523"/>
            <a:ext cx="89154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DRAM Cells are Not Equal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64347" y="1221640"/>
            <a:ext cx="2822278" cy="2987093"/>
            <a:chOff x="4974507" y="1508707"/>
            <a:chExt cx="2822278" cy="2987093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5259324" y="1508707"/>
              <a:ext cx="1523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RAM"/>
            <p:cNvSpPr/>
            <p:nvPr/>
          </p:nvSpPr>
          <p:spPr>
            <a:xfrm>
              <a:off x="50322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7180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RAM"/>
            <p:cNvSpPr/>
            <p:nvPr/>
          </p:nvSpPr>
          <p:spPr>
            <a:xfrm>
              <a:off x="54894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61752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RAM"/>
            <p:cNvSpPr/>
            <p:nvPr/>
          </p:nvSpPr>
          <p:spPr>
            <a:xfrm>
              <a:off x="59496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66324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RAM"/>
            <p:cNvSpPr/>
            <p:nvPr/>
          </p:nvSpPr>
          <p:spPr>
            <a:xfrm>
              <a:off x="64068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70896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DRAM"/>
            <p:cNvSpPr/>
            <p:nvPr/>
          </p:nvSpPr>
          <p:spPr>
            <a:xfrm>
              <a:off x="68610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 flipV="1">
              <a:off x="7540755" y="1508707"/>
              <a:ext cx="3045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RAM"/>
            <p:cNvSpPr/>
            <p:nvPr/>
          </p:nvSpPr>
          <p:spPr>
            <a:xfrm>
              <a:off x="7315200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74588" y="1586386"/>
              <a:ext cx="402336" cy="4023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483096" y="1644288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99140" y="1580761"/>
              <a:ext cx="393192" cy="39319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41390" y="1547827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532116" y="1615844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978650" y="2494031"/>
              <a:ext cx="402336" cy="4023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384034" y="2449118"/>
              <a:ext cx="502920" cy="5029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940296" y="2554878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312153" y="2440304"/>
              <a:ext cx="484632" cy="4846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555737" y="2527630"/>
              <a:ext cx="329184" cy="3291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07314" y="2986703"/>
              <a:ext cx="341571" cy="3444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31911" y="2961696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61047" y="2930319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365488" y="2974134"/>
              <a:ext cx="365760" cy="3657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12937" y="3438220"/>
              <a:ext cx="329184" cy="3291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403847" y="3383709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318247" y="3381804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047104" y="2960173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452874" y="2858489"/>
              <a:ext cx="548640" cy="5486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79492" y="3438220"/>
              <a:ext cx="356616" cy="3566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504304" y="3413563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997835" y="2057496"/>
              <a:ext cx="356616" cy="3566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509846" y="2123542"/>
              <a:ext cx="256616" cy="2507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3928" y="2013637"/>
              <a:ext cx="512064" cy="51206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113019" y="2062597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492493" y="2020308"/>
              <a:ext cx="484632" cy="4846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360915" y="2050147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353295" y="1608909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3716" y="3430505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974507" y="2383711"/>
              <a:ext cx="548640" cy="5486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</p:grpSp>
      <p:sp>
        <p:nvSpPr>
          <p:cNvPr id="13" name="Punchline"/>
          <p:cNvSpPr txBox="1"/>
          <p:nvPr/>
        </p:nvSpPr>
        <p:spPr>
          <a:xfrm>
            <a:off x="5022087" y="685800"/>
            <a:ext cx="2699001" cy="6273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latin typeface="+mj-lt"/>
              </a:rPr>
              <a:t>Real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364871" y="685800"/>
            <a:ext cx="2746247" cy="3522933"/>
            <a:chOff x="1375031" y="972867"/>
            <a:chExt cx="2746247" cy="3522933"/>
          </a:xfrm>
        </p:grpSpPr>
        <p:grpSp>
          <p:nvGrpSpPr>
            <p:cNvPr id="57" name="Group 56"/>
            <p:cNvGrpSpPr/>
            <p:nvPr/>
          </p:nvGrpSpPr>
          <p:grpSpPr>
            <a:xfrm>
              <a:off x="1375031" y="1508707"/>
              <a:ext cx="2746247" cy="2987093"/>
              <a:chOff x="1375031" y="1508707"/>
              <a:chExt cx="2746247" cy="2987093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289431" y="201229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746631" y="201229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203831" y="201229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61031" y="201039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375031" y="201039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832231" y="201039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1600200" y="1508707"/>
                <a:ext cx="6478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DRAM"/>
              <p:cNvSpPr/>
              <p:nvPr/>
            </p:nvSpPr>
            <p:spPr>
              <a:xfrm>
                <a:off x="1378078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2057400" y="1508707"/>
                <a:ext cx="6478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DRAM"/>
              <p:cNvSpPr/>
              <p:nvPr/>
            </p:nvSpPr>
            <p:spPr>
              <a:xfrm>
                <a:off x="1835278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2514600" y="1508707"/>
                <a:ext cx="9524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DRAM"/>
              <p:cNvSpPr/>
              <p:nvPr/>
            </p:nvSpPr>
            <p:spPr>
              <a:xfrm>
                <a:off x="2295524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2975231" y="1508707"/>
                <a:ext cx="6093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DRAM"/>
              <p:cNvSpPr/>
              <p:nvPr/>
            </p:nvSpPr>
            <p:spPr>
              <a:xfrm>
                <a:off x="2752724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3432431" y="1508707"/>
                <a:ext cx="3047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DRAM"/>
              <p:cNvSpPr/>
              <p:nvPr/>
            </p:nvSpPr>
            <p:spPr>
              <a:xfrm>
                <a:off x="3206878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V="1">
                <a:off x="3889631" y="1508707"/>
                <a:ext cx="0" cy="2453694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DRAM"/>
              <p:cNvSpPr/>
              <p:nvPr/>
            </p:nvSpPr>
            <p:spPr>
              <a:xfrm>
                <a:off x="3661031" y="3962400"/>
                <a:ext cx="457200" cy="533400"/>
              </a:xfrm>
              <a:prstGeom prst="roundRect">
                <a:avLst>
                  <a:gd name="adj" fmla="val 1131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292478" y="156443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678" y="156443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206878" y="156443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664078" y="156252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378078" y="156252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835278" y="156252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292478" y="247502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2749678" y="247502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206878" y="247502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64078" y="24731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378078" y="24731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35278" y="24731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292478" y="29303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749678" y="29303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206878" y="293031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664078" y="292841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292478" y="338370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749678" y="338370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206878" y="338370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664078" y="338180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78078" y="292841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835278" y="292841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378078" y="338180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835278" y="3381804"/>
                <a:ext cx="457200" cy="457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300861" y="2023729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58061" y="2023729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215261" y="2023729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72461" y="2021824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386461" y="2021824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843661" y="2021824"/>
                <a:ext cx="438912" cy="4389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</p:grpSp>
        <p:sp>
          <p:nvSpPr>
            <p:cNvPr id="58" name="Punchline"/>
            <p:cNvSpPr txBox="1"/>
            <p:nvPr/>
          </p:nvSpPr>
          <p:spPr>
            <a:xfrm>
              <a:off x="1386461" y="972867"/>
              <a:ext cx="2731770" cy="6273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Ideal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47284" y="2568741"/>
            <a:ext cx="2706116" cy="1404936"/>
            <a:chOff x="5447284" y="3064088"/>
            <a:chExt cx="2706116" cy="1404936"/>
          </a:xfrm>
        </p:grpSpPr>
        <p:grpSp>
          <p:nvGrpSpPr>
            <p:cNvPr id="114" name="Group 113"/>
            <p:cNvGrpSpPr/>
            <p:nvPr/>
          </p:nvGrpSpPr>
          <p:grpSpPr>
            <a:xfrm>
              <a:off x="5718553" y="3629124"/>
              <a:ext cx="2434847" cy="839900"/>
              <a:chOff x="5859262" y="4811697"/>
              <a:chExt cx="2434847" cy="839900"/>
            </a:xfrm>
          </p:grpSpPr>
          <p:sp>
            <p:nvSpPr>
              <p:cNvPr id="115" name="67Text"/>
              <p:cNvSpPr txBox="1"/>
              <p:nvPr/>
            </p:nvSpPr>
            <p:spPr>
              <a:xfrm>
                <a:off x="6217248" y="5158885"/>
                <a:ext cx="2076861" cy="49271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i="1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Largest cell</a:t>
                </a: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5859262" y="4811697"/>
                <a:ext cx="532660" cy="612559"/>
              </a:xfrm>
              <a:custGeom>
                <a:avLst/>
                <a:gdLst>
                  <a:gd name="connsiteX0" fmla="*/ 532660 w 532660"/>
                  <a:gd name="connsiteY0" fmla="*/ 612559 h 612559"/>
                  <a:gd name="connsiteX1" fmla="*/ 106532 w 532660"/>
                  <a:gd name="connsiteY1" fmla="*/ 390618 h 612559"/>
                  <a:gd name="connsiteX2" fmla="*/ 0 w 532660"/>
                  <a:gd name="connsiteY2" fmla="*/ 0 h 61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2660" h="612559">
                    <a:moveTo>
                      <a:pt x="532660" y="612559"/>
                    </a:moveTo>
                    <a:cubicBezTo>
                      <a:pt x="363984" y="552635"/>
                      <a:pt x="195309" y="492711"/>
                      <a:pt x="106532" y="390618"/>
                    </a:cubicBezTo>
                    <a:cubicBezTo>
                      <a:pt x="17755" y="288525"/>
                      <a:pt x="8877" y="144262"/>
                      <a:pt x="0" y="0"/>
                    </a:cubicBezTo>
                  </a:path>
                </a:pathLst>
              </a:custGeom>
              <a:noFill/>
              <a:ln w="25400">
                <a:solidFill>
                  <a:schemeClr val="accent1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Oval 116"/>
            <p:cNvSpPr/>
            <p:nvPr/>
          </p:nvSpPr>
          <p:spPr>
            <a:xfrm>
              <a:off x="5447284" y="3064088"/>
              <a:ext cx="548640" cy="54864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99686" y="840379"/>
            <a:ext cx="2524364" cy="1246826"/>
            <a:chOff x="6499686" y="1335726"/>
            <a:chExt cx="2524364" cy="1246826"/>
          </a:xfrm>
        </p:grpSpPr>
        <p:grpSp>
          <p:nvGrpSpPr>
            <p:cNvPr id="111" name="Group 110"/>
            <p:cNvGrpSpPr/>
            <p:nvPr/>
          </p:nvGrpSpPr>
          <p:grpSpPr>
            <a:xfrm>
              <a:off x="6621900" y="1335726"/>
              <a:ext cx="2402150" cy="1004789"/>
              <a:chOff x="6818050" y="841766"/>
              <a:chExt cx="2402150" cy="1004789"/>
            </a:xfrm>
          </p:grpSpPr>
          <p:sp>
            <p:nvSpPr>
              <p:cNvPr id="112" name="67Text"/>
              <p:cNvSpPr txBox="1"/>
              <p:nvPr/>
            </p:nvSpPr>
            <p:spPr>
              <a:xfrm>
                <a:off x="7238901" y="841766"/>
                <a:ext cx="1981299" cy="49271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  <a:latin typeface="+mj-lt"/>
                  </a:rPr>
                  <a:t>Smallest cell</a:t>
                </a: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6818050" y="1127464"/>
                <a:ext cx="443884" cy="719091"/>
              </a:xfrm>
              <a:custGeom>
                <a:avLst/>
                <a:gdLst>
                  <a:gd name="connsiteX0" fmla="*/ 443884 w 443884"/>
                  <a:gd name="connsiteY0" fmla="*/ 0 h 719091"/>
                  <a:gd name="connsiteX1" fmla="*/ 168676 w 443884"/>
                  <a:gd name="connsiteY1" fmla="*/ 186431 h 719091"/>
                  <a:gd name="connsiteX2" fmla="*/ 0 w 443884"/>
                  <a:gd name="connsiteY2" fmla="*/ 719091 h 71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3884" h="719091">
                    <a:moveTo>
                      <a:pt x="443884" y="0"/>
                    </a:moveTo>
                    <a:cubicBezTo>
                      <a:pt x="343270" y="33291"/>
                      <a:pt x="242657" y="66583"/>
                      <a:pt x="168676" y="186431"/>
                    </a:cubicBezTo>
                    <a:cubicBezTo>
                      <a:pt x="94695" y="306279"/>
                      <a:pt x="47347" y="512685"/>
                      <a:pt x="0" y="719091"/>
                    </a:cubicBezTo>
                  </a:path>
                </a:pathLst>
              </a:custGeom>
              <a:noFill/>
              <a:ln w="25400">
                <a:solidFill>
                  <a:srgbClr val="C00000"/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Oval 117"/>
            <p:cNvSpPr/>
            <p:nvPr/>
          </p:nvSpPr>
          <p:spPr>
            <a:xfrm>
              <a:off x="6499686" y="2331821"/>
              <a:ext cx="256616" cy="250731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7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9" grpId="0"/>
      <p:bldP spid="119" grpId="1"/>
      <p:bldP spid="120" grpId="0"/>
      <p:bldP spid="120" grpId="1"/>
      <p:bldP spid="10" grpId="0"/>
      <p:bldP spid="122" grpId="0"/>
      <p:bldP spid="123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Bitwise AND/OR Using Triple-Row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F1CDC-024F-4772-AA6B-7604FD89C926}"/>
              </a:ext>
            </a:extLst>
          </p:cNvPr>
          <p:cNvGrpSpPr/>
          <p:nvPr/>
        </p:nvGrpSpPr>
        <p:grpSpPr>
          <a:xfrm>
            <a:off x="2743200" y="1143000"/>
            <a:ext cx="4500690" cy="5257800"/>
            <a:chOff x="2743200" y="1143000"/>
            <a:chExt cx="4500690" cy="5257800"/>
          </a:xfrm>
        </p:grpSpPr>
        <p:sp>
          <p:nvSpPr>
            <p:cNvPr id="38" name="TextBox 37"/>
            <p:cNvSpPr txBox="1"/>
            <p:nvPr/>
          </p:nvSpPr>
          <p:spPr>
            <a:xfrm>
              <a:off x="2748090" y="5562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48090" y="11430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43200" y="2514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743200" y="401577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114800" y="16764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16515" y="19812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10090" y="1676400"/>
              <a:ext cx="1295400" cy="914400"/>
              <a:chOff x="1295400" y="2438400"/>
              <a:chExt cx="1295400" cy="91440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Elbow Connector 16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5148390" y="1600200"/>
              <a:ext cx="914400" cy="533400"/>
              <a:chOff x="2933700" y="2362200"/>
              <a:chExt cx="914400" cy="533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0"/>
            </p:cNvCxnSpPr>
            <p:nvPr/>
          </p:nvCxnSpPr>
          <p:spPr>
            <a:xfrm flipV="1">
              <a:off x="6672390" y="1699230"/>
              <a:ext cx="0" cy="355857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05590" y="1427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" idx="1"/>
            </p:cNvCxnSpPr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05690" y="1143000"/>
              <a:ext cx="580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V</a:t>
              </a:r>
              <a:r>
                <a:rPr kumimoji="0" lang="en-US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DD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6100890" y="5257800"/>
              <a:ext cx="1143000" cy="1143000"/>
            </a:xfrm>
            <a:prstGeom prst="round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14800" y="30480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1625" y="33528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505200" y="3048000"/>
              <a:ext cx="1295400" cy="914400"/>
              <a:chOff x="1295400" y="2438400"/>
              <a:chExt cx="1295400" cy="9144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0" name="Elbow Connector 89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5143500" y="2971800"/>
              <a:ext cx="914400" cy="533400"/>
              <a:chOff x="2933700" y="2362200"/>
              <a:chExt cx="914400" cy="53340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600700" y="27990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114800" y="451616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11625" y="482096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505200" y="4516160"/>
              <a:ext cx="1295400" cy="914400"/>
              <a:chOff x="1295400" y="2438400"/>
              <a:chExt cx="1295400" cy="91440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Straight Connector 11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5143500" y="4439960"/>
              <a:ext cx="914400" cy="533400"/>
              <a:chOff x="2933700" y="2362200"/>
              <a:chExt cx="914400" cy="533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Connector 124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00700" y="426720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2587-4577-4395-9DB0-081E9EA9B5B0}"/>
              </a:ext>
            </a:extLst>
          </p:cNvPr>
          <p:cNvGrpSpPr/>
          <p:nvPr/>
        </p:nvGrpSpPr>
        <p:grpSpPr>
          <a:xfrm>
            <a:off x="607162" y="1701225"/>
            <a:ext cx="383438" cy="3500735"/>
            <a:chOff x="451590" y="1701225"/>
            <a:chExt cx="383438" cy="35007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CCA90-382B-482D-A5FD-B717A6D0BE10}"/>
                </a:ext>
              </a:extLst>
            </p:cNvPr>
            <p:cNvSpPr txBox="1"/>
            <p:nvPr/>
          </p:nvSpPr>
          <p:spPr>
            <a:xfrm>
              <a:off x="457200" y="1701225"/>
              <a:ext cx="372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084683-C5C5-4DE9-9F6B-8607A8456892}"/>
                </a:ext>
              </a:extLst>
            </p:cNvPr>
            <p:cNvSpPr txBox="1"/>
            <p:nvPr/>
          </p:nvSpPr>
          <p:spPr>
            <a:xfrm>
              <a:off x="451590" y="3212812"/>
              <a:ext cx="383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03ED9C-C087-4B0C-BB21-F63783B2E600}"/>
                </a:ext>
              </a:extLst>
            </p:cNvPr>
            <p:cNvSpPr txBox="1"/>
            <p:nvPr/>
          </p:nvSpPr>
          <p:spPr>
            <a:xfrm>
              <a:off x="479025" y="4617185"/>
              <a:ext cx="3465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7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sz="3200" dirty="0"/>
              <a:t>Bitwise AND/OR Using Triple-Row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F1CDC-024F-4772-AA6B-7604FD89C926}"/>
              </a:ext>
            </a:extLst>
          </p:cNvPr>
          <p:cNvGrpSpPr/>
          <p:nvPr/>
        </p:nvGrpSpPr>
        <p:grpSpPr>
          <a:xfrm>
            <a:off x="457200" y="1143000"/>
            <a:ext cx="4500690" cy="5257800"/>
            <a:chOff x="2743200" y="1143000"/>
            <a:chExt cx="4500690" cy="5257800"/>
          </a:xfrm>
        </p:grpSpPr>
        <p:sp>
          <p:nvSpPr>
            <p:cNvPr id="38" name="TextBox 37"/>
            <p:cNvSpPr txBox="1"/>
            <p:nvPr/>
          </p:nvSpPr>
          <p:spPr>
            <a:xfrm>
              <a:off x="2748090" y="5562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48090" y="11430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43200" y="2514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743200" y="401577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114800" y="16764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16515" y="19812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10090" y="1676400"/>
              <a:ext cx="1295400" cy="914400"/>
              <a:chOff x="1295400" y="2438400"/>
              <a:chExt cx="1295400" cy="91440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Elbow Connector 16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5148390" y="1600200"/>
              <a:ext cx="914400" cy="533400"/>
              <a:chOff x="2933700" y="2362200"/>
              <a:chExt cx="914400" cy="533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0"/>
            </p:cNvCxnSpPr>
            <p:nvPr/>
          </p:nvCxnSpPr>
          <p:spPr>
            <a:xfrm flipV="1">
              <a:off x="6672390" y="1699230"/>
              <a:ext cx="0" cy="355857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05590" y="1427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" idx="1"/>
            </p:cNvCxnSpPr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05690" y="1143000"/>
              <a:ext cx="580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V</a:t>
              </a:r>
              <a:r>
                <a:rPr kumimoji="0" lang="en-US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DD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6100890" y="5257800"/>
              <a:ext cx="1143000" cy="1143000"/>
            </a:xfrm>
            <a:prstGeom prst="round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14800" y="30480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1625" y="33528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505200" y="3048000"/>
              <a:ext cx="1295400" cy="914400"/>
              <a:chOff x="1295400" y="2438400"/>
              <a:chExt cx="1295400" cy="9144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0" name="Elbow Connector 89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5143500" y="2971800"/>
              <a:ext cx="914400" cy="533400"/>
              <a:chOff x="2933700" y="2362200"/>
              <a:chExt cx="914400" cy="53340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600700" y="27990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114800" y="451616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11625" y="482096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505200" y="4516160"/>
              <a:ext cx="1295400" cy="914400"/>
              <a:chOff x="1295400" y="2438400"/>
              <a:chExt cx="1295400" cy="91440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Straight Connector 11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5143500" y="4439960"/>
              <a:ext cx="914400" cy="533400"/>
              <a:chOff x="2933700" y="2362200"/>
              <a:chExt cx="914400" cy="533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Connector 124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00700" y="426720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2587-4577-4395-9DB0-081E9EA9B5B0}"/>
              </a:ext>
            </a:extLst>
          </p:cNvPr>
          <p:cNvGrpSpPr/>
          <p:nvPr/>
        </p:nvGrpSpPr>
        <p:grpSpPr>
          <a:xfrm>
            <a:off x="607162" y="1701225"/>
            <a:ext cx="383438" cy="3500735"/>
            <a:chOff x="451590" y="1701225"/>
            <a:chExt cx="383438" cy="35007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CCA90-382B-482D-A5FD-B717A6D0BE10}"/>
                </a:ext>
              </a:extLst>
            </p:cNvPr>
            <p:cNvSpPr txBox="1"/>
            <p:nvPr/>
          </p:nvSpPr>
          <p:spPr>
            <a:xfrm>
              <a:off x="457200" y="1701225"/>
              <a:ext cx="372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084683-C5C5-4DE9-9F6B-8607A8456892}"/>
                </a:ext>
              </a:extLst>
            </p:cNvPr>
            <p:cNvSpPr txBox="1"/>
            <p:nvPr/>
          </p:nvSpPr>
          <p:spPr>
            <a:xfrm>
              <a:off x="451590" y="3212812"/>
              <a:ext cx="383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03ED9C-C087-4B0C-BB21-F63783B2E600}"/>
                </a:ext>
              </a:extLst>
            </p:cNvPr>
            <p:cNvSpPr txBox="1"/>
            <p:nvPr/>
          </p:nvSpPr>
          <p:spPr>
            <a:xfrm>
              <a:off x="479025" y="4617185"/>
              <a:ext cx="3465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D42F8D-3BFA-47B4-A6B4-7F4B6774E538}"/>
              </a:ext>
            </a:extLst>
          </p:cNvPr>
          <p:cNvSpPr txBox="1"/>
          <p:nvPr/>
        </p:nvSpPr>
        <p:spPr>
          <a:xfrm>
            <a:off x="4710805" y="1676400"/>
            <a:ext cx="4267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Output = AB  + BC + CA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2815D97-D091-4B2F-956A-63CC93E9844D}"/>
              </a:ext>
            </a:extLst>
          </p:cNvPr>
          <p:cNvSpPr txBox="1"/>
          <p:nvPr/>
        </p:nvSpPr>
        <p:spPr>
          <a:xfrm>
            <a:off x="5915281" y="2262425"/>
            <a:ext cx="28924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9913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= 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 (A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B)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013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	 ~C (A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B)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20C5B-A3C9-4E5B-A0EB-09D4FDF7754A}"/>
              </a:ext>
            </a:extLst>
          </p:cNvPr>
          <p:cNvGrpSpPr/>
          <p:nvPr/>
        </p:nvGrpSpPr>
        <p:grpSpPr>
          <a:xfrm>
            <a:off x="5349939" y="3462754"/>
            <a:ext cx="3755442" cy="1789745"/>
            <a:chOff x="5349939" y="3926744"/>
            <a:chExt cx="3755442" cy="178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57B4D-709C-46D5-A7DD-0E2D04623AB4}"/>
                </a:ext>
              </a:extLst>
            </p:cNvPr>
            <p:cNvSpPr txBox="1"/>
            <p:nvPr/>
          </p:nvSpPr>
          <p:spPr>
            <a:xfrm>
              <a:off x="5349939" y="4516160"/>
              <a:ext cx="37554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Control the value of C to perform bitwise OR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or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bitwise AND of A and B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8BAC39-A25A-4623-88B3-F1A94995C4E4}"/>
                </a:ext>
              </a:extLst>
            </p:cNvPr>
            <p:cNvSpPr/>
            <p:nvPr/>
          </p:nvSpPr>
          <p:spPr>
            <a:xfrm flipH="1">
              <a:off x="6640238" y="3926744"/>
              <a:ext cx="266702" cy="612246"/>
            </a:xfrm>
            <a:custGeom>
              <a:avLst/>
              <a:gdLst>
                <a:gd name="connsiteX0" fmla="*/ 0 w 153909"/>
                <a:gd name="connsiteY0" fmla="*/ 516048 h 516048"/>
                <a:gd name="connsiteX1" fmla="*/ 153909 w 153909"/>
                <a:gd name="connsiteY1" fmla="*/ 0 h 51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909" h="516048">
                  <a:moveTo>
                    <a:pt x="0" y="516048"/>
                  </a:moveTo>
                  <a:cubicBezTo>
                    <a:pt x="39231" y="358366"/>
                    <a:pt x="78463" y="200685"/>
                    <a:pt x="153909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F38249-1FB3-49CA-8C99-D8B677CA423F}"/>
              </a:ext>
            </a:extLst>
          </p:cNvPr>
          <p:cNvSpPr/>
          <p:nvPr/>
        </p:nvSpPr>
        <p:spPr>
          <a:xfrm>
            <a:off x="1174992" y="4852316"/>
            <a:ext cx="7477034" cy="1656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38X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improvement in raw throughput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44X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reduction in energy consumption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for bulk bitwise AND/OR operations</a:t>
            </a:r>
          </a:p>
        </p:txBody>
      </p:sp>
    </p:spTree>
    <p:extLst>
      <p:ext uri="{BB962C8B-B14F-4D97-AF65-F5344CB8AC3E}">
        <p14:creationId xmlns:p14="http://schemas.microsoft.com/office/powerpoint/2010/main" val="17349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2" grpId="0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228600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A to row t1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B to row t2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Initialize data of row t3 to 0/1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Activate rows t1/t2/t3 simultaneously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t1/t2/t3 to Result row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2667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Initialize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0/1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Activate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rows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simultaneously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Result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Bitwise AND/OR in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781395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 = row A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AND/OR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 row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C0A0E-8C97-4125-AD43-4BE366DD36C0}"/>
              </a:ext>
            </a:extLst>
          </p:cNvPr>
          <p:cNvSpPr txBox="1"/>
          <p:nvPr/>
        </p:nvSpPr>
        <p:spPr>
          <a:xfrm>
            <a:off x="152400" y="1026988"/>
            <a:ext cx="787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Statically reserve three designated rows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6838DE-6464-4EDF-AF02-8AE9DAB9AF40}"/>
              </a:ext>
            </a:extLst>
          </p:cNvPr>
          <p:cNvGrpSpPr/>
          <p:nvPr/>
        </p:nvGrpSpPr>
        <p:grpSpPr>
          <a:xfrm>
            <a:off x="762000" y="3223228"/>
            <a:ext cx="7294758" cy="3269646"/>
            <a:chOff x="1595310" y="3043041"/>
            <a:chExt cx="6634290" cy="29736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091278-7E1E-45B3-B2FE-F34CFAD62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99" t="14264" r="14947" b="25102"/>
            <a:stretch/>
          </p:blipFill>
          <p:spPr>
            <a:xfrm>
              <a:off x="1595310" y="3043042"/>
              <a:ext cx="6634290" cy="297361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896E88-92C9-4333-A550-D446BB7C369F}"/>
                </a:ext>
              </a:extLst>
            </p:cNvPr>
            <p:cNvSpPr txBox="1"/>
            <p:nvPr/>
          </p:nvSpPr>
          <p:spPr>
            <a:xfrm>
              <a:off x="6307768" y="3043041"/>
              <a:ext cx="1653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MICRO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2667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Initialize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0/1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Activate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rows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simultaneously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Result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71" y="20128"/>
            <a:ext cx="8229600" cy="1143000"/>
          </a:xfrm>
        </p:spPr>
        <p:txBody>
          <a:bodyPr/>
          <a:lstStyle/>
          <a:p>
            <a:r>
              <a:rPr lang="en-US" dirty="0"/>
              <a:t>Bulk Bitwise AND/OR in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781395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 = row A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AND/OR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 row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5105400"/>
            <a:ext cx="7924800" cy="1295400"/>
          </a:xfrm>
          <a:prstGeom prst="roundRect">
            <a:avLst>
              <a:gd name="adj" fmla="val 95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Use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RowClone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perform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initialization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operations completely in DRAM!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C0A0E-8C97-4125-AD43-4BE366DD36C0}"/>
              </a:ext>
            </a:extLst>
          </p:cNvPr>
          <p:cNvSpPr txBox="1"/>
          <p:nvPr/>
        </p:nvSpPr>
        <p:spPr>
          <a:xfrm>
            <a:off x="152400" y="1026988"/>
            <a:ext cx="787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Statically reserve three designated rows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C05CFC-36FD-4473-ABB5-DECFCE63498F}"/>
              </a:ext>
            </a:extLst>
          </p:cNvPr>
          <p:cNvSpPr txBox="1">
            <a:spLocks/>
          </p:cNvSpPr>
          <p:nvPr/>
        </p:nvSpPr>
        <p:spPr>
          <a:xfrm>
            <a:off x="164471" y="2295308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Initialize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0/1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rows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t1/t2/t3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simultaneously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t1/t2/t3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row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2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656AC2-841C-4D30-AE11-F34DE71874CD}"/>
              </a:ext>
            </a:extLst>
          </p:cNvPr>
          <p:cNvSpPr txBox="1"/>
          <p:nvPr/>
        </p:nvSpPr>
        <p:spPr>
          <a:xfrm>
            <a:off x="6927682" y="3799582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877441-90A8-4A62-8BC3-A066EF1AFB67}"/>
              </a:ext>
            </a:extLst>
          </p:cNvPr>
          <p:cNvGrpSpPr/>
          <p:nvPr/>
        </p:nvGrpSpPr>
        <p:grpSpPr>
          <a:xfrm>
            <a:off x="6937643" y="5953780"/>
            <a:ext cx="1013418" cy="523220"/>
            <a:chOff x="6937643" y="5738010"/>
            <a:chExt cx="1013418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56BA1E-C99A-4D44-8785-7E32608D812F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431E725-1CF0-48F3-8452-F5873D7D163A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458EC2-8B8A-46D9-8B2A-F10710905B8D}"/>
              </a:ext>
            </a:extLst>
          </p:cNvPr>
          <p:cNvSpPr txBox="1"/>
          <p:nvPr/>
        </p:nvSpPr>
        <p:spPr>
          <a:xfrm>
            <a:off x="2156524" y="4800600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30A2A-ABD5-4180-A87F-4BF53788CAEC}"/>
              </a:ext>
            </a:extLst>
          </p:cNvPr>
          <p:cNvGrpSpPr/>
          <p:nvPr/>
        </p:nvGrpSpPr>
        <p:grpSpPr>
          <a:xfrm>
            <a:off x="1219200" y="2360220"/>
            <a:ext cx="5152513" cy="1200329"/>
            <a:chOff x="1219200" y="2360220"/>
            <a:chExt cx="5152513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03987D-433B-49F5-A522-AD559DF64B08}"/>
                </a:ext>
              </a:extLst>
            </p:cNvPr>
            <p:cNvSpPr txBox="1"/>
            <p:nvPr/>
          </p:nvSpPr>
          <p:spPr>
            <a:xfrm>
              <a:off x="1219200" y="2360220"/>
              <a:ext cx="5152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Can we copy the negated value from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to a DRAM cell?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85CF3C-CE93-46B4-B725-8C2E47C16AE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53" y="3008012"/>
              <a:ext cx="1057747" cy="0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CA0FEE-D190-4288-95FD-DFD88D6F1991}"/>
              </a:ext>
            </a:extLst>
          </p:cNvPr>
          <p:cNvSpPr/>
          <p:nvPr/>
        </p:nvSpPr>
        <p:spPr>
          <a:xfrm>
            <a:off x="5048219" y="4146487"/>
            <a:ext cx="1733581" cy="1937442"/>
          </a:xfrm>
          <a:custGeom>
            <a:avLst/>
            <a:gdLst>
              <a:gd name="connsiteX0" fmla="*/ 1733581 w 1733581"/>
              <a:gd name="connsiteY0" fmla="*/ 1937442 h 1937442"/>
              <a:gd name="connsiteX1" fmla="*/ 113011 w 1733581"/>
              <a:gd name="connsiteY1" fmla="*/ 1557196 h 1937442"/>
              <a:gd name="connsiteX2" fmla="*/ 266919 w 1733581"/>
              <a:gd name="connsiteY2" fmla="*/ 0 h 193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81" h="1937442">
                <a:moveTo>
                  <a:pt x="1733581" y="1937442"/>
                </a:moveTo>
                <a:cubicBezTo>
                  <a:pt x="1045518" y="1908772"/>
                  <a:pt x="357455" y="1880103"/>
                  <a:pt x="113011" y="1557196"/>
                </a:cubicBezTo>
                <a:cubicBezTo>
                  <a:pt x="-131433" y="1234289"/>
                  <a:pt x="67743" y="617144"/>
                  <a:pt x="266919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C391CD-A3D9-4D41-844F-2827F74561C5}"/>
              </a:ext>
            </a:extLst>
          </p:cNvPr>
          <p:cNvSpPr/>
          <p:nvPr/>
        </p:nvSpPr>
        <p:spPr>
          <a:xfrm>
            <a:off x="6781800" y="5692170"/>
            <a:ext cx="1371600" cy="937230"/>
          </a:xfrm>
          <a:prstGeom prst="ellipse">
            <a:avLst/>
          </a:pr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3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53" y="894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333750" y="2687360"/>
            <a:ext cx="3500436" cy="3294338"/>
            <a:chOff x="3333750" y="2687360"/>
            <a:chExt cx="3500436" cy="3294338"/>
          </a:xfrm>
        </p:grpSpPr>
        <p:sp>
          <p:nvSpPr>
            <p:cNvPr id="68" name="Rectangle 67"/>
            <p:cNvSpPr/>
            <p:nvPr/>
          </p:nvSpPr>
          <p:spPr>
            <a:xfrm>
              <a:off x="4262310" y="293632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652710" y="2936320"/>
              <a:ext cx="1295400" cy="914400"/>
              <a:chOff x="1295400" y="2438400"/>
              <a:chExt cx="1295400" cy="914400"/>
            </a:xfrm>
          </p:grpSpPr>
          <p:grpSp>
            <p:nvGrpSpPr>
              <p:cNvPr id="7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7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Straight Connector 7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5291010" y="2860120"/>
              <a:ext cx="914400" cy="533400"/>
              <a:chOff x="2933700" y="2362200"/>
              <a:chExt cx="914400" cy="5334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/>
            <p:cNvCxnSpPr/>
            <p:nvPr/>
          </p:nvCxnSpPr>
          <p:spPr>
            <a:xfrm>
              <a:off x="6205410" y="339352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347910" y="269754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48210" y="268736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4324350" y="4056337"/>
              <a:ext cx="914400" cy="706160"/>
              <a:chOff x="4419600" y="4094440"/>
              <a:chExt cx="914400" cy="706160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4419600" y="4267200"/>
                <a:ext cx="914400" cy="533400"/>
                <a:chOff x="2933700" y="2362200"/>
                <a:chExt cx="914400" cy="53340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 flipV="1">
                  <a:off x="3124200" y="2438400"/>
                  <a:ext cx="0" cy="4572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3657600" y="2438400"/>
                  <a:ext cx="0" cy="4572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124200" y="2438400"/>
                  <a:ext cx="5334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124200" y="2362200"/>
                  <a:ext cx="5334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657600" y="2895600"/>
                  <a:ext cx="1905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933700" y="2895600"/>
                  <a:ext cx="1905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Straight Connector 113"/>
              <p:cNvCxnSpPr/>
              <p:nvPr/>
            </p:nvCxnSpPr>
            <p:spPr>
              <a:xfrm>
                <a:off x="4876800" y="4094440"/>
                <a:ext cx="0" cy="17276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Straight Connector 119"/>
            <p:cNvCxnSpPr/>
            <p:nvPr/>
          </p:nvCxnSpPr>
          <p:spPr>
            <a:xfrm>
              <a:off x="3333750" y="4043687"/>
              <a:ext cx="1676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/>
            <p:cNvGrpSpPr/>
            <p:nvPr/>
          </p:nvGrpSpPr>
          <p:grpSpPr>
            <a:xfrm>
              <a:off x="4319586" y="3390897"/>
              <a:ext cx="2514600" cy="2590801"/>
              <a:chOff x="4319586" y="3390897"/>
              <a:chExt cx="2514600" cy="259080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4948110" y="3393520"/>
                <a:ext cx="3429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5400000">
                <a:off x="4552950" y="4076697"/>
                <a:ext cx="1371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rot="5400000">
                <a:off x="3714750" y="5372097"/>
                <a:ext cx="12192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319586" y="5981698"/>
                <a:ext cx="2514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TextBox 164"/>
          <p:cNvSpPr txBox="1"/>
          <p:nvPr/>
        </p:nvSpPr>
        <p:spPr>
          <a:xfrm>
            <a:off x="3200400" y="1676400"/>
            <a:ext cx="2887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Dual Contact Cell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10699" y="2362200"/>
            <a:ext cx="23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Regular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14797" y="3743980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Negation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656AC2-841C-4D30-AE11-F34DE71874CD}"/>
              </a:ext>
            </a:extLst>
          </p:cNvPr>
          <p:cNvSpPr txBox="1"/>
          <p:nvPr/>
        </p:nvSpPr>
        <p:spPr>
          <a:xfrm>
            <a:off x="6927682" y="3799582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877441-90A8-4A62-8BC3-A066EF1AFB67}"/>
              </a:ext>
            </a:extLst>
          </p:cNvPr>
          <p:cNvGrpSpPr/>
          <p:nvPr/>
        </p:nvGrpSpPr>
        <p:grpSpPr>
          <a:xfrm>
            <a:off x="6937643" y="5953780"/>
            <a:ext cx="1013418" cy="523220"/>
            <a:chOff x="6937643" y="5738010"/>
            <a:chExt cx="1013418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56BA1E-C99A-4D44-8785-7E32608D812F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431E725-1CF0-48F3-8452-F5873D7D163A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458EC2-8B8A-46D9-8B2A-F10710905B8D}"/>
              </a:ext>
            </a:extLst>
          </p:cNvPr>
          <p:cNvSpPr txBox="1"/>
          <p:nvPr/>
        </p:nvSpPr>
        <p:spPr>
          <a:xfrm>
            <a:off x="2156524" y="4800600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</p:spTree>
    <p:extLst>
      <p:ext uri="{BB962C8B-B14F-4D97-AF65-F5344CB8AC3E}">
        <p14:creationId xmlns:p14="http://schemas.microsoft.com/office/powerpoint/2010/main" val="410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16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55" y="-448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352800" y="512067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52600" y="4724400"/>
            <a:ext cx="154665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62310" y="146816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9135" y="177296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3" name="Group 45"/>
          <p:cNvGrpSpPr/>
          <p:nvPr/>
        </p:nvGrpSpPr>
        <p:grpSpPr>
          <a:xfrm>
            <a:off x="3652710" y="1468160"/>
            <a:ext cx="1295400" cy="914400"/>
            <a:chOff x="1295400" y="2438400"/>
            <a:chExt cx="1295400" cy="914400"/>
          </a:xfrm>
        </p:grpSpPr>
        <p:grpSp>
          <p:nvGrpSpPr>
            <p:cNvPr id="5" name="Group 86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6" name="Group 88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Elbow Connector 89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3"/>
          <p:cNvGrpSpPr/>
          <p:nvPr/>
        </p:nvGrpSpPr>
        <p:grpSpPr>
          <a:xfrm>
            <a:off x="5291010" y="1391960"/>
            <a:ext cx="914400" cy="533400"/>
            <a:chOff x="2933700" y="2362200"/>
            <a:chExt cx="914400" cy="533400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/>
          <p:nvPr/>
        </p:nvCxnSpPr>
        <p:spPr>
          <a:xfrm>
            <a:off x="4948110" y="192536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05410" y="192536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347910" y="122938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48210" y="121920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47910" y="122938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48110" y="192536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05410" y="192536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62310" y="293632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8" name="Group 69"/>
          <p:cNvGrpSpPr/>
          <p:nvPr/>
        </p:nvGrpSpPr>
        <p:grpSpPr>
          <a:xfrm>
            <a:off x="3652710" y="2936320"/>
            <a:ext cx="1295400" cy="914400"/>
            <a:chOff x="1295400" y="2438400"/>
            <a:chExt cx="1295400" cy="914400"/>
          </a:xfrm>
        </p:grpSpPr>
        <p:grpSp>
          <p:nvGrpSpPr>
            <p:cNvPr id="9" name="Group 110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0" name="Group 112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Elbow Connector 113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7"/>
          <p:cNvGrpSpPr/>
          <p:nvPr/>
        </p:nvGrpSpPr>
        <p:grpSpPr>
          <a:xfrm>
            <a:off x="5291010" y="2860120"/>
            <a:ext cx="914400" cy="533400"/>
            <a:chOff x="2933700" y="2362200"/>
            <a:chExt cx="914400" cy="53340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>
            <a:off x="6205410" y="339352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347910" y="269754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48210" y="268736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8"/>
          <p:cNvGrpSpPr/>
          <p:nvPr/>
        </p:nvGrpSpPr>
        <p:grpSpPr>
          <a:xfrm>
            <a:off x="4324350" y="4056337"/>
            <a:ext cx="914400" cy="706160"/>
            <a:chOff x="4419600" y="4094440"/>
            <a:chExt cx="914400" cy="706160"/>
          </a:xfrm>
        </p:grpSpPr>
        <p:grpSp>
          <p:nvGrpSpPr>
            <p:cNvPr id="13" name="Group 106"/>
            <p:cNvGrpSpPr/>
            <p:nvPr/>
          </p:nvGrpSpPr>
          <p:grpSpPr>
            <a:xfrm>
              <a:off x="4419600" y="4267200"/>
              <a:ext cx="914400" cy="533400"/>
              <a:chOff x="2933700" y="2362200"/>
              <a:chExt cx="914400" cy="533400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Connector 113"/>
            <p:cNvCxnSpPr/>
            <p:nvPr/>
          </p:nvCxnSpPr>
          <p:spPr>
            <a:xfrm>
              <a:off x="4876800" y="4094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Connector 119"/>
          <p:cNvCxnSpPr/>
          <p:nvPr/>
        </p:nvCxnSpPr>
        <p:spPr>
          <a:xfrm>
            <a:off x="3333750" y="4043687"/>
            <a:ext cx="167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333750" y="4043687"/>
            <a:ext cx="16764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58"/>
          <p:cNvGrpSpPr/>
          <p:nvPr/>
        </p:nvGrpSpPr>
        <p:grpSpPr>
          <a:xfrm>
            <a:off x="4319586" y="3390897"/>
            <a:ext cx="2514600" cy="2590801"/>
            <a:chOff x="4319586" y="3390897"/>
            <a:chExt cx="2514600" cy="2590801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4948110" y="339352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4552950" y="4076697"/>
              <a:ext cx="1371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3714750" y="5372097"/>
              <a:ext cx="12192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4319586" y="5981698"/>
              <a:ext cx="2514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/>
          <p:cNvSpPr txBox="1"/>
          <p:nvPr/>
        </p:nvSpPr>
        <p:spPr>
          <a:xfrm>
            <a:off x="6659735" y="838200"/>
            <a:ext cx="134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670612" y="8382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629400" y="83820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99212" y="60198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979828" y="6019800"/>
            <a:ext cx="33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  <a:endParaRPr kumimoji="0" 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5" name="Group 159"/>
          <p:cNvGrpSpPr/>
          <p:nvPr/>
        </p:nvGrpSpPr>
        <p:grpSpPr>
          <a:xfrm>
            <a:off x="4317611" y="3393374"/>
            <a:ext cx="2514600" cy="2602676"/>
            <a:chOff x="4319586" y="3379022"/>
            <a:chExt cx="2514600" cy="2602676"/>
          </a:xfrm>
        </p:grpSpPr>
        <p:cxnSp>
          <p:nvCxnSpPr>
            <p:cNvPr id="161" name="Straight Connector 160"/>
            <p:cNvCxnSpPr/>
            <p:nvPr/>
          </p:nvCxnSpPr>
          <p:spPr>
            <a:xfrm>
              <a:off x="4948110" y="3393520"/>
              <a:ext cx="3429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5400000">
              <a:off x="4552950" y="4064822"/>
              <a:ext cx="13716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5400000">
              <a:off x="3714750" y="5372097"/>
              <a:ext cx="12192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319586" y="5981698"/>
              <a:ext cx="25146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1066800" y="967669"/>
            <a:ext cx="2133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 source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57200" y="3551670"/>
            <a:ext cx="25908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negation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26AEE9-3C8D-4D18-BDB6-E0832A281B0A}"/>
              </a:ext>
            </a:extLst>
          </p:cNvPr>
          <p:cNvSpPr txBox="1"/>
          <p:nvPr/>
        </p:nvSpPr>
        <p:spPr>
          <a:xfrm>
            <a:off x="6868279" y="3824303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E3404E-716B-48C1-A5D8-2C514930FD96}"/>
              </a:ext>
            </a:extLst>
          </p:cNvPr>
          <p:cNvGrpSpPr/>
          <p:nvPr/>
        </p:nvGrpSpPr>
        <p:grpSpPr>
          <a:xfrm>
            <a:off x="5698701" y="6163836"/>
            <a:ext cx="1013418" cy="523220"/>
            <a:chOff x="6937643" y="5738010"/>
            <a:chExt cx="1013418" cy="52322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BB351EB-8C98-49B1-8C97-C9F38CE836F0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5A2D103-3662-41E8-A962-4411F875DD53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57519FB-81B6-4EF9-A568-C21B1FA6FBC7}"/>
              </a:ext>
            </a:extLst>
          </p:cNvPr>
          <p:cNvSpPr txBox="1"/>
          <p:nvPr/>
        </p:nvSpPr>
        <p:spPr>
          <a:xfrm>
            <a:off x="2590423" y="175260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834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4" grpId="1" animBg="1"/>
      <p:bldP spid="68" grpId="0" animBg="1"/>
      <p:bldP spid="154" grpId="0"/>
      <p:bldP spid="154" grpId="1"/>
      <p:bldP spid="155" grpId="0"/>
      <p:bldP spid="156" grpId="0"/>
      <p:bldP spid="157" grpId="0"/>
      <p:bldP spid="158" grpId="0"/>
      <p:bldP spid="89" grpId="0"/>
      <p:bldP spid="89" grpId="1"/>
      <p:bldP spid="9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94EC-CC29-4C1B-BC30-B25CBF01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Ambit vs. DDR3: Performance and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9D3B-A3F5-4658-A5BE-B00BFFC8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AB549DD-5A03-443B-A7E3-97EF7C548D5D}"/>
              </a:ext>
            </a:extLst>
          </p:cNvPr>
          <p:cNvGraphicFramePr>
            <a:graphicFrameLocks/>
          </p:cNvGraphicFramePr>
          <p:nvPr/>
        </p:nvGraphicFramePr>
        <p:xfrm>
          <a:off x="609600" y="1143000"/>
          <a:ext cx="80772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F13FD58-5AF1-4A70-AAF4-BA2FD69585F4}"/>
              </a:ext>
            </a:extLst>
          </p:cNvPr>
          <p:cNvGrpSpPr/>
          <p:nvPr/>
        </p:nvGrpSpPr>
        <p:grpSpPr>
          <a:xfrm>
            <a:off x="5628222" y="2477869"/>
            <a:ext cx="1849940" cy="1451335"/>
            <a:chOff x="5628222" y="2477869"/>
            <a:chExt cx="1849940" cy="1451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014AC-E750-4E89-95E0-6E377B3192BA}"/>
                </a:ext>
              </a:extLst>
            </p:cNvPr>
            <p:cNvSpPr txBox="1"/>
            <p:nvPr/>
          </p:nvSpPr>
          <p:spPr>
            <a:xfrm>
              <a:off x="5628222" y="2477869"/>
              <a:ext cx="766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32X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9E9FFE-5207-445D-921D-CAE4675041B8}"/>
                </a:ext>
              </a:extLst>
            </p:cNvPr>
            <p:cNvSpPr/>
            <p:nvPr/>
          </p:nvSpPr>
          <p:spPr>
            <a:xfrm>
              <a:off x="6102036" y="3041964"/>
              <a:ext cx="1376126" cy="887240"/>
            </a:xfrm>
            <a:custGeom>
              <a:avLst/>
              <a:gdLst>
                <a:gd name="connsiteX0" fmla="*/ 0 w 1376126"/>
                <a:gd name="connsiteY0" fmla="*/ 0 h 887240"/>
                <a:gd name="connsiteX1" fmla="*/ 1376126 w 1376126"/>
                <a:gd name="connsiteY1" fmla="*/ 887240 h 8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6126" h="887240">
                  <a:moveTo>
                    <a:pt x="0" y="0"/>
                  </a:moveTo>
                  <a:lnTo>
                    <a:pt x="1376126" y="88724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BAEE8-0E06-4849-B21E-503146852B82}"/>
              </a:ext>
            </a:extLst>
          </p:cNvPr>
          <p:cNvGrpSpPr/>
          <p:nvPr/>
        </p:nvGrpSpPr>
        <p:grpSpPr>
          <a:xfrm>
            <a:off x="6811244" y="2477869"/>
            <a:ext cx="1083378" cy="1270266"/>
            <a:chOff x="6811244" y="2477869"/>
            <a:chExt cx="1083378" cy="1270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3341D2-3336-47D4-9CDA-B09DF0130A4F}"/>
                </a:ext>
              </a:extLst>
            </p:cNvPr>
            <p:cNvSpPr txBox="1"/>
            <p:nvPr/>
          </p:nvSpPr>
          <p:spPr>
            <a:xfrm>
              <a:off x="6811244" y="2477869"/>
              <a:ext cx="766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35X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AC4FD1-AA02-4523-83C6-B4526A5134E2}"/>
                </a:ext>
              </a:extLst>
            </p:cNvPr>
            <p:cNvSpPr/>
            <p:nvPr/>
          </p:nvSpPr>
          <p:spPr>
            <a:xfrm>
              <a:off x="7206558" y="3014804"/>
              <a:ext cx="688064" cy="733331"/>
            </a:xfrm>
            <a:custGeom>
              <a:avLst/>
              <a:gdLst>
                <a:gd name="connsiteX0" fmla="*/ 0 w 688064"/>
                <a:gd name="connsiteY0" fmla="*/ 0 h 733331"/>
                <a:gd name="connsiteX1" fmla="*/ 688064 w 688064"/>
                <a:gd name="connsiteY1" fmla="*/ 733331 h 73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8064" h="733331">
                  <a:moveTo>
                    <a:pt x="0" y="0"/>
                  </a:moveTo>
                  <a:lnTo>
                    <a:pt x="688064" y="733331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2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Integrating Ambit with the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096B4-0085-42A6-BC81-34C7E9369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 err="1">
                <a:solidFill>
                  <a:srgbClr val="C00000"/>
                </a:solidFill>
              </a:rPr>
              <a:t>PCIe</a:t>
            </a:r>
            <a:r>
              <a:rPr lang="en-US" sz="4000" dirty="0">
                <a:solidFill>
                  <a:srgbClr val="C00000"/>
                </a:solidFill>
              </a:rPr>
              <a:t> device</a:t>
            </a:r>
          </a:p>
          <a:p>
            <a:pPr marL="914400" lvl="1" indent="-514350"/>
            <a:r>
              <a:rPr lang="en-US" dirty="0"/>
              <a:t>Similar to other accelerators (e.g., GPU)</a:t>
            </a:r>
          </a:p>
          <a:p>
            <a:pPr marL="914400" lvl="1" indent="-514350"/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C00000"/>
                </a:solidFill>
              </a:rPr>
              <a:t>System memory bus</a:t>
            </a:r>
          </a:p>
          <a:p>
            <a:pPr marL="914400" lvl="1" indent="-514350"/>
            <a:r>
              <a:rPr lang="en-US" dirty="0"/>
              <a:t>Ambit uses the same DRAM command/address interface</a:t>
            </a:r>
          </a:p>
          <a:p>
            <a:pPr marL="914400" lvl="1" indent="-514350"/>
            <a:endParaRPr lang="en-US" dirty="0"/>
          </a:p>
          <a:p>
            <a:pPr marL="0" indent="0" algn="ctr">
              <a:buNone/>
            </a:pPr>
            <a:r>
              <a:rPr lang="en-US" dirty="0"/>
              <a:t>Pros and cons discussed in paper </a:t>
            </a:r>
          </a:p>
          <a:p>
            <a:pPr marL="0" indent="0" algn="ctr">
              <a:buNone/>
            </a:pPr>
            <a:r>
              <a:rPr lang="en-US" dirty="0"/>
              <a:t>(Section 5.4)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050D-1BAC-4E10-9AC0-7E48A819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2641-512B-4ED0-94C6-4EDC33F4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486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r>
              <a:rPr lang="en-US" dirty="0"/>
              <a:t> (Gem5 simulator)</a:t>
            </a:r>
          </a:p>
          <a:p>
            <a:pPr lvl="1"/>
            <a:r>
              <a:rPr lang="en-US" dirty="0"/>
              <a:t>Processor: x86, 4 GHz, out-of-order, 64-entry instruction queue</a:t>
            </a:r>
          </a:p>
          <a:p>
            <a:pPr lvl="1"/>
            <a:r>
              <a:rPr lang="en-US" dirty="0"/>
              <a:t>L1 cache: 32 KB D-cache and 32 KB I-cache, LRU policy</a:t>
            </a:r>
          </a:p>
          <a:p>
            <a:pPr lvl="1"/>
            <a:r>
              <a:rPr lang="en-US" dirty="0"/>
              <a:t>L2 cache: 2 MB, LRU policy</a:t>
            </a:r>
          </a:p>
          <a:p>
            <a:pPr lvl="1"/>
            <a:r>
              <a:rPr lang="en-US" dirty="0"/>
              <a:t>Memory controller: FR-FCFS, 8 KB row size</a:t>
            </a:r>
          </a:p>
          <a:p>
            <a:pPr lvl="1"/>
            <a:r>
              <a:rPr lang="en-US" dirty="0"/>
              <a:t>Main memory: DDR4-2400, 1 channel, 1 rank, 8 bank</a:t>
            </a:r>
          </a:p>
          <a:p>
            <a:r>
              <a:rPr lang="en-US" dirty="0">
                <a:solidFill>
                  <a:srgbClr val="C00000"/>
                </a:solidFill>
              </a:rPr>
              <a:t>Workloads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Database bitmap indices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BitWeaving</a:t>
            </a:r>
            <a:r>
              <a:rPr lang="en-US" dirty="0"/>
              <a:t> –column scans using bulk bitwise operations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operations </a:t>
            </a:r>
            <a:r>
              <a:rPr lang="en-US" dirty="0"/>
              <a:t>– comparing </a:t>
            </a:r>
            <a:r>
              <a:rPr lang="en-US" dirty="0" err="1"/>
              <a:t>bitvectors</a:t>
            </a:r>
            <a:r>
              <a:rPr lang="en-US" dirty="0"/>
              <a:t> with red-black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58252-51D1-4AA2-89D4-57BA310E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59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9600" y="1295400"/>
            <a:ext cx="7990840" cy="2286000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/>
              </a:rPr>
              <a:t>1. Process Variation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tx1"/>
                </a:solidFill>
                <a:latin typeface="Calibri Light"/>
              </a:rPr>
              <a:t>DRAM cells are not equal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tx1"/>
                </a:solidFill>
                <a:latin typeface="Calibri Light"/>
              </a:rPr>
              <a:t>Leads to </a:t>
            </a:r>
            <a:r>
              <a:rPr lang="en-US" sz="2800" i="1" dirty="0">
                <a:solidFill>
                  <a:srgbClr val="C00000"/>
                </a:solidFill>
                <a:latin typeface="Calibri Light"/>
              </a:rPr>
              <a:t>extra timing margin </a:t>
            </a:r>
            <a:r>
              <a:rPr lang="en-US" sz="2800" dirty="0">
                <a:solidFill>
                  <a:schemeClr val="tx1"/>
                </a:solidFill>
                <a:latin typeface="Calibri Light"/>
              </a:rPr>
              <a:t>for cells that can store large amount of charge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609600" y="3810000"/>
            <a:ext cx="7990840" cy="2286000"/>
          </a:xfrm>
          <a:prstGeom prst="roundRect">
            <a:avLst>
              <a:gd name="adj" fmla="val 43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/>
              </a:rPr>
              <a:t>2. Temperature Dependence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leaks more charge at higher temperature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Leads to extra timing margin when operating at low temperature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52401"/>
            <a:ext cx="86868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Two Reasons for Timing Margin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3810000"/>
            <a:ext cx="7990840" cy="2286000"/>
          </a:xfrm>
          <a:prstGeom prst="roundRect">
            <a:avLst>
              <a:gd name="adj" fmla="val 434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bg1"/>
                </a:solidFill>
                <a:latin typeface="Calibri Light"/>
              </a:rPr>
              <a:t>2. Temperature Dependence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leaks more charge at higher temperature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 Light"/>
              </a:rPr>
              <a:t>Leads to extra timing margin when operating at low temperature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600" y="3810000"/>
            <a:ext cx="7990840" cy="2286000"/>
          </a:xfrm>
          <a:prstGeom prst="roundRect">
            <a:avLst>
              <a:gd name="adj" fmla="val 434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bg1"/>
                </a:solidFill>
                <a:latin typeface="Calibri Light"/>
              </a:rPr>
              <a:t>2. Temperature Dependence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DRAM leaks more charge at higher temperature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Calibri Light"/>
              </a:rPr>
              <a:t>Leads to extra timing margin when operating at low temperature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2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5751"/>
            <a:ext cx="8229600" cy="1143000"/>
          </a:xfrm>
        </p:spPr>
        <p:txBody>
          <a:bodyPr/>
          <a:lstStyle/>
          <a:p>
            <a:r>
              <a:rPr lang="en-US" dirty="0"/>
              <a:t>Bitmap Indices: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8D84-5CE0-415B-82A1-2F190954F02F}"/>
              </a:ext>
            </a:extLst>
          </p:cNvPr>
          <p:cNvSpPr txBox="1"/>
          <p:nvPr/>
        </p:nvSpPr>
        <p:spPr>
          <a:xfrm>
            <a:off x="403533" y="6126597"/>
            <a:ext cx="80078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Consistent reduction in execution time. 6X on average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22E09B-F492-4B0D-8789-A785798BA806}"/>
              </a:ext>
            </a:extLst>
          </p:cNvPr>
          <p:cNvGraphicFramePr>
            <a:graphicFrameLocks/>
          </p:cNvGraphicFramePr>
          <p:nvPr/>
        </p:nvGraphicFramePr>
        <p:xfrm>
          <a:off x="381000" y="955142"/>
          <a:ext cx="8382000" cy="4979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249D608-897D-4455-A5EB-1D27B17F8062}"/>
              </a:ext>
            </a:extLst>
          </p:cNvPr>
          <p:cNvGrpSpPr/>
          <p:nvPr/>
        </p:nvGrpSpPr>
        <p:grpSpPr>
          <a:xfrm>
            <a:off x="1948534" y="845191"/>
            <a:ext cx="6315015" cy="2954629"/>
            <a:chOff x="1948534" y="845191"/>
            <a:chExt cx="6315015" cy="29546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89BD02-CE33-4FDD-8B02-16006030F4FD}"/>
                </a:ext>
              </a:extLst>
            </p:cNvPr>
            <p:cNvSpPr txBox="1"/>
            <p:nvPr/>
          </p:nvSpPr>
          <p:spPr>
            <a:xfrm>
              <a:off x="1948534" y="32766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5.4X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234A2-F981-4C7E-BA6C-1F3B5F7844BB}"/>
                </a:ext>
              </a:extLst>
            </p:cNvPr>
            <p:cNvSpPr txBox="1"/>
            <p:nvPr/>
          </p:nvSpPr>
          <p:spPr>
            <a:xfrm>
              <a:off x="3047999" y="2918807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6.1X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AAFDE5-1DB6-4E3B-9F25-B1530E9F9E88}"/>
                </a:ext>
              </a:extLst>
            </p:cNvPr>
            <p:cNvSpPr txBox="1"/>
            <p:nvPr/>
          </p:nvSpPr>
          <p:spPr>
            <a:xfrm>
              <a:off x="4178398" y="25146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6.3X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10DB9-E5AE-447B-90E9-A88F7AB9EFDD}"/>
                </a:ext>
              </a:extLst>
            </p:cNvPr>
            <p:cNvSpPr txBox="1"/>
            <p:nvPr/>
          </p:nvSpPr>
          <p:spPr>
            <a:xfrm>
              <a:off x="5283900" y="2395587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5.7X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ACF85-B344-4367-B161-02FC18EB2DA6}"/>
                </a:ext>
              </a:extLst>
            </p:cNvPr>
            <p:cNvSpPr txBox="1"/>
            <p:nvPr/>
          </p:nvSpPr>
          <p:spPr>
            <a:xfrm>
              <a:off x="6400799" y="16002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6.2X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2BFB6-DCE2-4558-9703-BB24FE7AB4CE}"/>
                </a:ext>
              </a:extLst>
            </p:cNvPr>
            <p:cNvSpPr txBox="1"/>
            <p:nvPr/>
          </p:nvSpPr>
          <p:spPr>
            <a:xfrm>
              <a:off x="7545083" y="845191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6.6X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CCF5A4-AFE9-4E9A-974D-0FB6E48B2723}"/>
              </a:ext>
            </a:extLst>
          </p:cNvPr>
          <p:cNvGrpSpPr/>
          <p:nvPr/>
        </p:nvGrpSpPr>
        <p:grpSpPr>
          <a:xfrm>
            <a:off x="2438400" y="1346527"/>
            <a:ext cx="5687841" cy="3225473"/>
            <a:chOff x="2438400" y="1346527"/>
            <a:chExt cx="5687841" cy="322547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7E8E7-120F-4CA1-8F85-11D58FC702C3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3962400"/>
              <a:ext cx="0" cy="60960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224D64-51BD-47D8-8FEC-BACD811FD915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495020"/>
              <a:ext cx="0" cy="107698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22B7DA-4864-4B08-806E-1055529547C1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3124200"/>
              <a:ext cx="0" cy="137160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532E520-E97D-4299-AA6D-B3EA71B8AE3E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3037820"/>
              <a:ext cx="0" cy="138178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F4E822-E6F6-47EF-B184-CCD0F5652CC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2194907"/>
              <a:ext cx="0" cy="214849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321114-D053-47FF-B1C4-460788CFBD7A}"/>
                </a:ext>
              </a:extLst>
            </p:cNvPr>
            <p:cNvCxnSpPr>
              <a:cxnSpLocks/>
            </p:cNvCxnSpPr>
            <p:nvPr/>
          </p:nvCxnSpPr>
          <p:spPr>
            <a:xfrm>
              <a:off x="8126241" y="1346527"/>
              <a:ext cx="0" cy="284447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3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7" grpId="0" uiExpand="1">
        <p:bldSub>
          <a:bldChart bld="series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DD77-D2A5-4ED7-BD5A-69824ACA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Speedup offered by Ambit for </a:t>
            </a:r>
            <a:r>
              <a:rPr lang="en-US" sz="3200" dirty="0" err="1"/>
              <a:t>BitWeaving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602DE-03E0-40A5-82A4-A7679744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7CB7B4-7ABC-4D89-B58A-E0A9EEC51AA8}"/>
              </a:ext>
            </a:extLst>
          </p:cNvPr>
          <p:cNvGraphicFramePr>
            <a:graphicFrameLocks/>
          </p:cNvGraphicFramePr>
          <p:nvPr/>
        </p:nvGraphicFramePr>
        <p:xfrm>
          <a:off x="228600" y="1752600"/>
          <a:ext cx="8458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54900-E5AD-4297-BD78-DA246D60315B}"/>
              </a:ext>
            </a:extLst>
          </p:cNvPr>
          <p:cNvSpPr txBox="1"/>
          <p:nvPr/>
        </p:nvSpPr>
        <p:spPr>
          <a:xfrm>
            <a:off x="2743200" y="1686580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Number of rows in the database table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006512-121A-43FF-9DA2-E1992088DD16}"/>
              </a:ext>
            </a:extLst>
          </p:cNvPr>
          <p:cNvSpPr/>
          <p:nvPr/>
        </p:nvSpPr>
        <p:spPr>
          <a:xfrm>
            <a:off x="1747319" y="2895600"/>
            <a:ext cx="5941030" cy="1638677"/>
          </a:xfrm>
          <a:custGeom>
            <a:avLst/>
            <a:gdLst>
              <a:gd name="connsiteX0" fmla="*/ 0 w 6527548"/>
              <a:gd name="connsiteY0" fmla="*/ 2055136 h 2055136"/>
              <a:gd name="connsiteX1" fmla="*/ 2969536 w 6527548"/>
              <a:gd name="connsiteY1" fmla="*/ 588475 h 2055136"/>
              <a:gd name="connsiteX2" fmla="*/ 6527548 w 6527548"/>
              <a:gd name="connsiteY2" fmla="*/ 0 h 205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7548" h="2055136">
                <a:moveTo>
                  <a:pt x="0" y="2055136"/>
                </a:moveTo>
                <a:cubicBezTo>
                  <a:pt x="940805" y="1493067"/>
                  <a:pt x="1881611" y="930998"/>
                  <a:pt x="2969536" y="588475"/>
                </a:cubicBezTo>
                <a:cubicBezTo>
                  <a:pt x="4057461" y="245952"/>
                  <a:pt x="5292504" y="122976"/>
                  <a:pt x="6527548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CF382-D409-4434-A591-E8005F3C68EF}"/>
              </a:ext>
            </a:extLst>
          </p:cNvPr>
          <p:cNvSpPr txBox="1"/>
          <p:nvPr/>
        </p:nvSpPr>
        <p:spPr>
          <a:xfrm>
            <a:off x="749667" y="913443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 count(*) where c1 &lt; field &lt; 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CB4C8-7E7A-46A7-8BDC-5013DE8BA6C6}"/>
              </a:ext>
            </a:extLst>
          </p:cNvPr>
          <p:cNvSpPr txBox="1"/>
          <p:nvPr/>
        </p:nvSpPr>
        <p:spPr>
          <a:xfrm>
            <a:off x="7688349" y="2611388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30688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6" grpId="0"/>
      <p:bldP spid="3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62000" y="3886200"/>
            <a:ext cx="7620000" cy="1828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ROW HAMMER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43200" y="990600"/>
            <a:ext cx="4343400" cy="11430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FLIPPING BITS IN MEMORY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WITHOUT ACCESSING THEM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ISCA 2014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37" y="990600"/>
            <a:ext cx="881063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03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_Wordline"/>
          <p:cNvCxnSpPr/>
          <p:nvPr/>
        </p:nvCxnSpPr>
        <p:spPr>
          <a:xfrm>
            <a:off x="914400" y="41148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_Wordline"/>
          <p:cNvCxnSpPr/>
          <p:nvPr/>
        </p:nvCxnSpPr>
        <p:spPr>
          <a:xfrm>
            <a:off x="914400" y="35052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_Wordline"/>
          <p:cNvCxnSpPr/>
          <p:nvPr/>
        </p:nvCxnSpPr>
        <p:spPr>
          <a:xfrm>
            <a:off x="914400" y="22860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_Wordline"/>
          <p:cNvCxnSpPr/>
          <p:nvPr/>
        </p:nvCxnSpPr>
        <p:spPr>
          <a:xfrm>
            <a:off x="914400" y="16764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12" name="Cells"/>
          <p:cNvGrpSpPr/>
          <p:nvPr/>
        </p:nvGrpSpPr>
        <p:grpSpPr>
          <a:xfrm>
            <a:off x="1371600" y="1524000"/>
            <a:ext cx="2743200" cy="2743200"/>
            <a:chOff x="1828800" y="1905000"/>
            <a:chExt cx="2743200" cy="2743200"/>
          </a:xfrm>
        </p:grpSpPr>
        <p:sp>
          <p:nvSpPr>
            <p:cNvPr id="13" name="Oval 12"/>
            <p:cNvSpPr/>
            <p:nvPr/>
          </p:nvSpPr>
          <p:spPr>
            <a:xfrm>
              <a:off x="18288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384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0480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576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2672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8288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384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0480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6576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2672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288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4384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0480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6576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2672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8288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4384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0480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6576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2672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8288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4384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0480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576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2672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44196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DRAM CHIP</a:t>
            </a:r>
          </a:p>
        </p:txBody>
      </p:sp>
      <p:sp>
        <p:nvSpPr>
          <p:cNvPr id="52" name="TextWordline"/>
          <p:cNvSpPr txBox="1"/>
          <p:nvPr/>
        </p:nvSpPr>
        <p:spPr>
          <a:xfrm>
            <a:off x="4800600" y="1371600"/>
            <a:ext cx="2971800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WORDLINE</a:t>
            </a:r>
          </a:p>
        </p:txBody>
      </p:sp>
      <p:cxnSp>
        <p:nvCxnSpPr>
          <p:cNvPr id="40" name="Wordline"/>
          <p:cNvCxnSpPr/>
          <p:nvPr/>
        </p:nvCxnSpPr>
        <p:spPr>
          <a:xfrm flipH="1">
            <a:off x="914400" y="2895600"/>
            <a:ext cx="3657600" cy="1087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w"/>
          <p:cNvSpPr/>
          <p:nvPr/>
        </p:nvSpPr>
        <p:spPr>
          <a:xfrm>
            <a:off x="1219200" y="2590800"/>
            <a:ext cx="3048000" cy="609600"/>
          </a:xfrm>
          <a:prstGeom prst="rect">
            <a:avLst/>
          </a:prstGeom>
          <a:solidFill>
            <a:srgbClr val="EDEFF3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ROW</a:t>
            </a:r>
          </a:p>
        </p:txBody>
      </p:sp>
      <p:sp>
        <p:nvSpPr>
          <p:cNvPr id="43" name="Low Volt"/>
          <p:cNvSpPr txBox="1"/>
          <p:nvPr/>
        </p:nvSpPr>
        <p:spPr>
          <a:xfrm>
            <a:off x="4800600" y="2590800"/>
            <a:ext cx="38862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LOW VOLTAGE</a:t>
            </a:r>
            <a:endParaRPr kumimoji="0" lang="en-US" sz="5400" b="0" i="0" u="none" strike="noStrike" kern="1200" cap="none" spc="0" normalizeH="0" baseline="-2000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4" name="High Volt"/>
          <p:cNvSpPr txBox="1"/>
          <p:nvPr/>
        </p:nvSpPr>
        <p:spPr>
          <a:xfrm>
            <a:off x="4800600" y="2590800"/>
            <a:ext cx="38862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HIGH VOLTAGE</a:t>
            </a:r>
            <a:endParaRPr kumimoji="0" lang="en-US" sz="5400" b="0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56" name="Error"/>
          <p:cNvSpPr/>
          <p:nvPr/>
        </p:nvSpPr>
        <p:spPr>
          <a:xfrm>
            <a:off x="2438400" y="32004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Error"/>
          <p:cNvSpPr/>
          <p:nvPr/>
        </p:nvSpPr>
        <p:spPr>
          <a:xfrm>
            <a:off x="24384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Error"/>
          <p:cNvSpPr/>
          <p:nvPr/>
        </p:nvSpPr>
        <p:spPr>
          <a:xfrm>
            <a:off x="3048000" y="32004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Error"/>
          <p:cNvSpPr/>
          <p:nvPr/>
        </p:nvSpPr>
        <p:spPr>
          <a:xfrm>
            <a:off x="36576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Error"/>
          <p:cNvSpPr/>
          <p:nvPr/>
        </p:nvSpPr>
        <p:spPr>
          <a:xfrm>
            <a:off x="12192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Victim"/>
          <p:cNvSpPr/>
          <p:nvPr/>
        </p:nvSpPr>
        <p:spPr>
          <a:xfrm>
            <a:off x="1219200" y="3200400"/>
            <a:ext cx="3048000" cy="6096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VICTIM</a:t>
            </a:r>
          </a:p>
        </p:txBody>
      </p:sp>
      <p:sp>
        <p:nvSpPr>
          <p:cNvPr id="50" name="Victim"/>
          <p:cNvSpPr/>
          <p:nvPr/>
        </p:nvSpPr>
        <p:spPr>
          <a:xfrm>
            <a:off x="1219200" y="1982653"/>
            <a:ext cx="3048000" cy="6096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VICTIM</a:t>
            </a:r>
          </a:p>
        </p:txBody>
      </p:sp>
      <p:sp>
        <p:nvSpPr>
          <p:cNvPr id="51" name="Aggressor"/>
          <p:cNvSpPr/>
          <p:nvPr/>
        </p:nvSpPr>
        <p:spPr>
          <a:xfrm>
            <a:off x="1219200" y="2590256"/>
            <a:ext cx="3048000" cy="609600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AGGRESSOR</a:t>
            </a:r>
          </a:p>
        </p:txBody>
      </p:sp>
      <p:sp>
        <p:nvSpPr>
          <p:cNvPr id="53" name="FAILURE"/>
          <p:cNvSpPr txBox="1"/>
          <p:nvPr/>
        </p:nvSpPr>
        <p:spPr>
          <a:xfrm>
            <a:off x="457200" y="5105400"/>
            <a:ext cx="82296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READ DATA FROM HERE, 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GET ERRORS OVER THERE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5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8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9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1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13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1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5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43" grpId="11"/>
      <p:bldP spid="44" grpId="0"/>
      <p:bldP spid="44" grpId="1"/>
      <p:bldP spid="44" grpId="2"/>
      <p:bldP spid="44" grpId="3"/>
      <p:bldP spid="44" grpId="4"/>
      <p:bldP spid="44" grpId="5"/>
      <p:bldP spid="44" grpId="6"/>
      <p:bldP spid="44" grpId="7"/>
      <p:bldP spid="44" grpId="8"/>
      <p:bldP spid="44" grpId="9"/>
      <p:bldP spid="44" grpId="10"/>
      <p:bldP spid="44" grpId="11"/>
      <p:bldP spid="44" grpId="12"/>
      <p:bldP spid="56" grpId="0" animBg="1"/>
      <p:bldP spid="57" grpId="0" animBg="1"/>
      <p:bldP spid="58" grpId="0" animBg="1"/>
      <p:bldP spid="59" grpId="0" animBg="1"/>
      <p:bldP spid="60" grpId="0" animBg="1"/>
      <p:bldP spid="45" grpId="0" animBg="1"/>
      <p:bldP spid="50" grpId="0" animBg="1"/>
      <p:bldP spid="51" grpId="0" animBg="1"/>
      <p:bldP spid="5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685801"/>
            <a:ext cx="838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565F6A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j-ea"/>
                <a:cs typeface="+mj-cs"/>
              </a:rPr>
              <a:t>GOOGLE’S EXPLOIT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41528"/>
          <a:stretch/>
        </p:blipFill>
        <p:spPr>
          <a:xfrm>
            <a:off x="685800" y="2032206"/>
            <a:ext cx="4114800" cy="33779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533400" y="5867400"/>
            <a:ext cx="5105400" cy="457200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http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://googleprojectzero.blogspot.com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05400" y="1905000"/>
            <a:ext cx="3657600" cy="3581400"/>
          </a:xfrm>
        </p:spPr>
        <p:txBody>
          <a:bodyPr lIns="0" rIns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“We learned about  rowhammer from Yoongu Kim et al.”</a:t>
            </a:r>
          </a:p>
        </p:txBody>
      </p:sp>
    </p:spTree>
    <p:extLst>
      <p:ext uri="{BB962C8B-B14F-4D97-AF65-F5344CB8AC3E}">
        <p14:creationId xmlns:p14="http://schemas.microsoft.com/office/powerpoint/2010/main" val="3750388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914400"/>
            <a:ext cx="5943600" cy="914400"/>
          </a:xfrm>
          <a:prstGeom prst="roundRect">
            <a:avLst>
              <a:gd name="adj" fmla="val 9524"/>
            </a:avLst>
          </a:prstGeom>
          <a:solidFill>
            <a:srgbClr val="EDEFF3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GOOGLE’S EXPLOIT</a:t>
            </a:r>
          </a:p>
        </p:txBody>
      </p:sp>
      <p:cxnSp>
        <p:nvCxnSpPr>
          <p:cNvPr id="3" name="Curved Connector 2"/>
          <p:cNvCxnSpPr/>
          <p:nvPr/>
        </p:nvCxnSpPr>
        <p:spPr>
          <a:xfrm rot="5400000">
            <a:off x="2838450" y="3028950"/>
            <a:ext cx="914400" cy="2171700"/>
          </a:xfrm>
          <a:prstGeom prst="curvedConnector3">
            <a:avLst/>
          </a:prstGeom>
          <a:ln w="127000" cap="flat">
            <a:solidFill>
              <a:srgbClr val="565F6A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91150" y="3028950"/>
            <a:ext cx="914400" cy="2171700"/>
          </a:xfrm>
          <a:prstGeom prst="curvedConnector3">
            <a:avLst>
              <a:gd name="adj1" fmla="val 50000"/>
            </a:avLst>
          </a:prstGeom>
          <a:ln w="127000" cap="flat">
            <a:solidFill>
              <a:srgbClr val="565F6A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2"/>
            <a:endCxn id="8" idx="0"/>
          </p:cNvCxnSpPr>
          <p:nvPr/>
        </p:nvCxnSpPr>
        <p:spPr>
          <a:xfrm>
            <a:off x="4572000" y="1828800"/>
            <a:ext cx="0" cy="914400"/>
          </a:xfrm>
          <a:prstGeom prst="line">
            <a:avLst/>
          </a:prstGeom>
          <a:ln w="127000" cap="flat">
            <a:solidFill>
              <a:srgbClr val="EDEFF3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257800" y="4572000"/>
            <a:ext cx="2971800" cy="13716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PROPOSED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SOLUTIONS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00200" y="2743200"/>
            <a:ext cx="5943600" cy="9144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OUR PROOF-OF-CONCEPT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4572000"/>
            <a:ext cx="2971800" cy="13716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EMPIRICAL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71694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1"/>
            <a:ext cx="86868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REAL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962400"/>
            <a:ext cx="1905000" cy="762000"/>
          </a:xfrm>
          <a:prstGeom prst="rect">
            <a:avLst/>
          </a:prstGeom>
          <a:noFill/>
          <a:ln w="1524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x86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5334000" y="3657600"/>
            <a:ext cx="3037111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486400" y="3962400"/>
            <a:ext cx="2743200" cy="762000"/>
          </a:xfrm>
          <a:prstGeom prst="rect">
            <a:avLst/>
          </a:prstGeom>
          <a:noFill/>
          <a:ln w="1524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410200"/>
            <a:ext cx="36576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1. CACHE HITS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1600" y="5410200"/>
            <a:ext cx="3352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2. ROW HITS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609600" y="1905000"/>
            <a:ext cx="3200400" cy="1295400"/>
          </a:xfrm>
          <a:prstGeom prst="wedgeRoundRectCallout">
            <a:avLst>
              <a:gd name="adj1" fmla="val -9374"/>
              <a:gd name="adj2" fmla="val 72150"/>
              <a:gd name="adj3" fmla="val 16667"/>
            </a:avLst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MANY READS TO SAME ADDRESS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334000" y="1905000"/>
            <a:ext cx="3200400" cy="1295400"/>
          </a:xfrm>
          <a:prstGeom prst="wedgeRoundRectCallout">
            <a:avLst>
              <a:gd name="adj1" fmla="val 12054"/>
              <a:gd name="adj2" fmla="val 71553"/>
              <a:gd name="adj3" fmla="val 16667"/>
            </a:avLst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OPEN/CLOSE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SAME ROW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1981200"/>
            <a:ext cx="15240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≠</a:t>
            </a:r>
            <a:endParaRPr kumimoji="0" lang="en-US" sz="9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429000" y="4343400"/>
            <a:ext cx="1447800" cy="0"/>
          </a:xfrm>
          <a:prstGeom prst="line">
            <a:avLst/>
          </a:prstGeom>
          <a:ln w="203200" cap="flat">
            <a:solidFill>
              <a:srgbClr val="565F6A"/>
            </a:solidFill>
            <a:headEnd type="triangle" w="med" len="sm"/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74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XArrow"/>
          <p:cNvCxnSpPr>
            <a:stCxn id="45" idx="3"/>
          </p:cNvCxnSpPr>
          <p:nvPr/>
        </p:nvCxnSpPr>
        <p:spPr>
          <a:xfrm>
            <a:off x="5715000" y="2400300"/>
            <a:ext cx="381000" cy="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62000" y="1524000"/>
            <a:ext cx="3810000" cy="4114800"/>
          </a:xfrm>
          <a:prstGeom prst="roundRect">
            <a:avLst>
              <a:gd name="adj" fmla="val 9524"/>
            </a:avLst>
          </a:prstGeom>
          <a:solidFill>
            <a:srgbClr val="EDEF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LOOP: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mov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), %reg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mov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), %reg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clflush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clflush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jmp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LOOP</a:t>
            </a:r>
          </a:p>
        </p:txBody>
      </p:sp>
      <p:sp>
        <p:nvSpPr>
          <p:cNvPr id="37" name="RowX"/>
          <p:cNvSpPr/>
          <p:nvPr/>
        </p:nvSpPr>
        <p:spPr>
          <a:xfrm>
            <a:off x="6096000" y="2209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38" name="Row"/>
          <p:cNvSpPr/>
          <p:nvPr/>
        </p:nvSpPr>
        <p:spPr>
          <a:xfrm>
            <a:off x="6096000" y="2590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39" name="Row"/>
          <p:cNvSpPr/>
          <p:nvPr/>
        </p:nvSpPr>
        <p:spPr>
          <a:xfrm>
            <a:off x="6096000" y="2971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40" name="Row"/>
          <p:cNvSpPr/>
          <p:nvPr/>
        </p:nvSpPr>
        <p:spPr>
          <a:xfrm>
            <a:off x="6096000" y="3352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cxnSp>
        <p:nvCxnSpPr>
          <p:cNvPr id="42" name="YArrow"/>
          <p:cNvCxnSpPr>
            <a:stCxn id="43" idx="3"/>
          </p:cNvCxnSpPr>
          <p:nvPr/>
        </p:nvCxnSpPr>
        <p:spPr>
          <a:xfrm>
            <a:off x="5715000" y="3924300"/>
            <a:ext cx="381000" cy="0"/>
          </a:xfrm>
          <a:prstGeom prst="straightConnector1">
            <a:avLst/>
          </a:prstGeom>
          <a:ln w="57150" cap="rnd">
            <a:solidFill>
              <a:srgbClr val="EDEFF3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Y"/>
          <p:cNvSpPr/>
          <p:nvPr/>
        </p:nvSpPr>
        <p:spPr>
          <a:xfrm>
            <a:off x="5181600" y="3733800"/>
            <a:ext cx="533400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EDEFF3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5" name="X"/>
          <p:cNvSpPr/>
          <p:nvPr/>
        </p:nvSpPr>
        <p:spPr>
          <a:xfrm>
            <a:off x="5181601" y="2209800"/>
            <a:ext cx="5333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6" name="RowY"/>
          <p:cNvSpPr/>
          <p:nvPr/>
        </p:nvSpPr>
        <p:spPr>
          <a:xfrm>
            <a:off x="6096000" y="3733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41" name="CachelineX"/>
          <p:cNvSpPr/>
          <p:nvPr/>
        </p:nvSpPr>
        <p:spPr>
          <a:xfrm>
            <a:off x="6096000" y="2209800"/>
            <a:ext cx="914400" cy="381000"/>
          </a:xfrm>
          <a:prstGeom prst="rect">
            <a:avLst/>
          </a:prstGeom>
          <a:solidFill>
            <a:srgbClr val="FF8181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</a:p>
        </p:txBody>
      </p:sp>
      <p:sp>
        <p:nvSpPr>
          <p:cNvPr id="47" name="CachelineY"/>
          <p:cNvSpPr/>
          <p:nvPr/>
        </p:nvSpPr>
        <p:spPr>
          <a:xfrm>
            <a:off x="6096000" y="3733800"/>
            <a:ext cx="914400" cy="381000"/>
          </a:xfrm>
          <a:prstGeom prst="rect">
            <a:avLst/>
          </a:prstGeom>
          <a:solidFill>
            <a:srgbClr val="FF8181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</a:p>
        </p:txBody>
      </p:sp>
      <p:sp>
        <p:nvSpPr>
          <p:cNvPr id="18" name="Errors"/>
          <p:cNvSpPr/>
          <p:nvPr/>
        </p:nvSpPr>
        <p:spPr>
          <a:xfrm>
            <a:off x="6096000" y="2590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Errors"/>
          <p:cNvSpPr/>
          <p:nvPr/>
        </p:nvSpPr>
        <p:spPr>
          <a:xfrm>
            <a:off x="6096000" y="3352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000" y="533400"/>
            <a:ext cx="3810000" cy="76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x86 CPU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15000" y="533400"/>
            <a:ext cx="2743200" cy="76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5943600"/>
            <a:ext cx="7239000" cy="4572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http://www.github.com/CMU-SAFARI/rowhammer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4419600"/>
            <a:ext cx="33528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MANY</a:t>
            </a: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7500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00208 L -0.21667 0.05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3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7500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-0.21667 -0.08333 " pathEditMode="relative" rAng="0" ptsTypes="AA">
                                      <p:cBhvr>
                                        <p:cTn id="4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9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8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4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1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  <p:bldP spid="41" grpId="1" animBg="1"/>
      <p:bldP spid="41" grpId="2" animBg="1"/>
      <p:bldP spid="47" grpId="0" animBg="1"/>
      <p:bldP spid="47" grpId="1" animBg="1"/>
      <p:bldP spid="47" grpId="2" animBg="1"/>
      <p:bldP spid="18" grpId="0" animBg="1"/>
      <p:bldP spid="19" grpId="0" animBg="1"/>
      <p:bldP spid="2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extCutoff1"/>
          <p:cNvSpPr txBox="1"/>
          <p:nvPr/>
        </p:nvSpPr>
        <p:spPr>
          <a:xfrm>
            <a:off x="381000" y="1143000"/>
            <a:ext cx="8382000" cy="457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WHY DO THE</a:t>
            </a:r>
            <a:b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 OCCUR?</a:t>
            </a:r>
          </a:p>
        </p:txBody>
      </p:sp>
    </p:spTree>
    <p:extLst>
      <p:ext uri="{BB962C8B-B14F-4D97-AF65-F5344CB8AC3E}">
        <p14:creationId xmlns:p14="http://schemas.microsoft.com/office/powerpoint/2010/main" val="1291844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r="14281"/>
          <a:stretch/>
        </p:blipFill>
        <p:spPr>
          <a:xfrm>
            <a:off x="6362702" y="304800"/>
            <a:ext cx="2095498" cy="2034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1" y="2514600"/>
            <a:ext cx="5714999" cy="27432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762000"/>
            <a:ext cx="55626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 ARE LEAKY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57199" y="3429000"/>
            <a:ext cx="27432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CHARGE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00202" y="3886200"/>
            <a:ext cx="6857998" cy="0"/>
          </a:xfrm>
          <a:prstGeom prst="straightConnector1">
            <a:avLst/>
          </a:prstGeom>
          <a:ln w="38100" cap="rnd">
            <a:solidFill>
              <a:srgbClr val="565F6A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600" y="25146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‘1’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862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‘0’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7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64ms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0ms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172200" y="2514600"/>
            <a:ext cx="1" cy="68580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00202" y="5257800"/>
            <a:ext cx="5714998" cy="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5143500" y="3924300"/>
            <a:ext cx="2057399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REFRESH</a:t>
            </a:r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6172200" y="5257800"/>
            <a:ext cx="1" cy="1524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00200" y="2971800"/>
            <a:ext cx="32004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B9BB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NORMAL CELL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172200" y="2514600"/>
            <a:ext cx="1143000" cy="17145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0"/>
          </p:cNvCxnSpPr>
          <p:nvPr/>
        </p:nvCxnSpPr>
        <p:spPr>
          <a:xfrm flipV="1">
            <a:off x="1600200" y="2514600"/>
            <a:ext cx="1" cy="28956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00202" y="2514600"/>
            <a:ext cx="4571998" cy="68580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5410200"/>
            <a:ext cx="4572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65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unchline"/>
          <p:cNvSpPr txBox="1"/>
          <p:nvPr/>
        </p:nvSpPr>
        <p:spPr>
          <a:xfrm>
            <a:off x="457199" y="4876800"/>
            <a:ext cx="8305801" cy="1676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Cells store small charge at high temperature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and large charge at low temperature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  <a:sym typeface="Wingdings"/>
              </a:rPr>
              <a:t> Large variation in access latency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90600" y="1066800"/>
            <a:ext cx="3581400" cy="39624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314450" y="1716987"/>
            <a:ext cx="2822278" cy="2987093"/>
            <a:chOff x="4974507" y="1508707"/>
            <a:chExt cx="2822278" cy="2987093"/>
          </a:xfrm>
        </p:grpSpPr>
        <p:cxnSp>
          <p:nvCxnSpPr>
            <p:cNvPr id="101" name="Straight Connector 100"/>
            <p:cNvCxnSpPr/>
            <p:nvPr/>
          </p:nvCxnSpPr>
          <p:spPr>
            <a:xfrm flipH="1" flipV="1">
              <a:off x="5259324" y="1508707"/>
              <a:ext cx="1523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DRAM"/>
            <p:cNvSpPr/>
            <p:nvPr/>
          </p:nvSpPr>
          <p:spPr>
            <a:xfrm>
              <a:off x="50322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57180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RAM"/>
            <p:cNvSpPr/>
            <p:nvPr/>
          </p:nvSpPr>
          <p:spPr>
            <a:xfrm>
              <a:off x="54894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 flipV="1">
              <a:off x="61752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RAM"/>
            <p:cNvSpPr/>
            <p:nvPr/>
          </p:nvSpPr>
          <p:spPr>
            <a:xfrm>
              <a:off x="59496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 flipV="1">
              <a:off x="66324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DRAM"/>
            <p:cNvSpPr/>
            <p:nvPr/>
          </p:nvSpPr>
          <p:spPr>
            <a:xfrm>
              <a:off x="64068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V="1">
              <a:off x="70896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DRAM"/>
            <p:cNvSpPr/>
            <p:nvPr/>
          </p:nvSpPr>
          <p:spPr>
            <a:xfrm>
              <a:off x="68610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7540755" y="1508707"/>
              <a:ext cx="3045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RAM"/>
            <p:cNvSpPr/>
            <p:nvPr/>
          </p:nvSpPr>
          <p:spPr>
            <a:xfrm>
              <a:off x="7315200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974588" y="1586386"/>
              <a:ext cx="402336" cy="4023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83096" y="1644288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6899140" y="1580761"/>
              <a:ext cx="393192" cy="39319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041390" y="1547827"/>
              <a:ext cx="438912" cy="43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5532116" y="1615844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5978650" y="2494031"/>
              <a:ext cx="402336" cy="4023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6384034" y="2449118"/>
              <a:ext cx="502920" cy="5029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6940296" y="2554878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312153" y="2440304"/>
              <a:ext cx="484632" cy="4846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5555737" y="2527630"/>
              <a:ext cx="329184" cy="3291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7314" y="2986703"/>
              <a:ext cx="341571" cy="3444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431911" y="2961696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6861047" y="2930319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65488" y="2974134"/>
              <a:ext cx="365760" cy="3657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6012937" y="3438220"/>
              <a:ext cx="329184" cy="3291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6403847" y="3383709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318247" y="3381804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5047104" y="2960173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5452874" y="2858489"/>
              <a:ext cx="548640" cy="5486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5079492" y="3438220"/>
              <a:ext cx="356616" cy="3566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5504304" y="3413563"/>
              <a:ext cx="411480" cy="4114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997835" y="2057496"/>
              <a:ext cx="356616" cy="3566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6509846" y="2123542"/>
              <a:ext cx="256616" cy="2507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6853928" y="2013637"/>
              <a:ext cx="512064" cy="51206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113019" y="2062597"/>
              <a:ext cx="292608" cy="2926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5492493" y="2020308"/>
              <a:ext cx="484632" cy="4846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7360915" y="2050147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7353295" y="1608909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6903716" y="3430505"/>
              <a:ext cx="377953" cy="3713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4974507" y="2383711"/>
              <a:ext cx="548640" cy="5486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4620511" y="1066800"/>
            <a:ext cx="3581400" cy="3962400"/>
          </a:xfrm>
          <a:prstGeom prst="rect">
            <a:avLst/>
          </a:prstGeom>
          <a:solidFill>
            <a:srgbClr val="C00000">
              <a:alpha val="50000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itle 1"/>
              <p:cNvSpPr txBox="1">
                <a:spLocks/>
              </p:cNvSpPr>
              <p:nvPr/>
            </p:nvSpPr>
            <p:spPr>
              <a:xfrm>
                <a:off x="152400" y="152401"/>
                <a:ext cx="9144000" cy="76199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400" b="1" dirty="0"/>
                  <a:t>Charge Leakage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4400" b="1" dirty="0"/>
                  <a:t> Temperature</a:t>
                </a:r>
              </a:p>
            </p:txBody>
          </p:sp>
        </mc:Choice>
        <mc:Fallback xmlns="">
          <p:sp>
            <p:nvSpPr>
              <p:cNvPr id="1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1"/>
                <a:ext cx="9144000" cy="761999"/>
              </a:xfrm>
              <a:prstGeom prst="rect">
                <a:avLst/>
              </a:prstGeom>
              <a:blipFill>
                <a:blip r:embed="rId3"/>
                <a:stretch>
                  <a:fillRect l="-2667" t="-16000" b="-38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Punchline"/>
          <p:cNvSpPr txBox="1"/>
          <p:nvPr/>
        </p:nvSpPr>
        <p:spPr>
          <a:xfrm>
            <a:off x="1066800" y="1125267"/>
            <a:ext cx="3427981" cy="6273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Room Temp.</a:t>
            </a:r>
          </a:p>
        </p:txBody>
      </p:sp>
      <p:sp>
        <p:nvSpPr>
          <p:cNvPr id="167" name="Punchline"/>
          <p:cNvSpPr txBox="1"/>
          <p:nvPr/>
        </p:nvSpPr>
        <p:spPr>
          <a:xfrm>
            <a:off x="4648200" y="1125267"/>
            <a:ext cx="3505199" cy="6273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Hot Temp. (85°C)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942089" y="4953000"/>
            <a:ext cx="3660647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Small leakage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4494782" y="4953000"/>
            <a:ext cx="3810000" cy="533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+mj-lt"/>
              </a:rPr>
              <a:t>Large leakage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4964347" y="1716987"/>
            <a:ext cx="2822278" cy="2987093"/>
            <a:chOff x="4974507" y="1508707"/>
            <a:chExt cx="2822278" cy="2987093"/>
          </a:xfrm>
        </p:grpSpPr>
        <p:cxnSp>
          <p:nvCxnSpPr>
            <p:cNvPr id="148" name="Straight Connector 147"/>
            <p:cNvCxnSpPr/>
            <p:nvPr/>
          </p:nvCxnSpPr>
          <p:spPr>
            <a:xfrm flipH="1" flipV="1">
              <a:off x="5259324" y="1508707"/>
              <a:ext cx="1523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DRAM"/>
            <p:cNvSpPr/>
            <p:nvPr/>
          </p:nvSpPr>
          <p:spPr>
            <a:xfrm>
              <a:off x="50322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57180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DRAM"/>
            <p:cNvSpPr/>
            <p:nvPr/>
          </p:nvSpPr>
          <p:spPr>
            <a:xfrm>
              <a:off x="54894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52" name="Straight Connector 151"/>
            <p:cNvCxnSpPr/>
            <p:nvPr/>
          </p:nvCxnSpPr>
          <p:spPr>
            <a:xfrm flipH="1" flipV="1">
              <a:off x="61752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DRAM"/>
            <p:cNvSpPr/>
            <p:nvPr/>
          </p:nvSpPr>
          <p:spPr>
            <a:xfrm>
              <a:off x="59496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54" name="Straight Connector 153"/>
            <p:cNvCxnSpPr/>
            <p:nvPr/>
          </p:nvCxnSpPr>
          <p:spPr>
            <a:xfrm flipH="1" flipV="1">
              <a:off x="6632447" y="1508707"/>
              <a:ext cx="3046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DRAM"/>
            <p:cNvSpPr/>
            <p:nvPr/>
          </p:nvSpPr>
          <p:spPr>
            <a:xfrm>
              <a:off x="6406893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 flipV="1">
              <a:off x="7089647" y="1508707"/>
              <a:ext cx="0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DRAM"/>
            <p:cNvSpPr/>
            <p:nvPr/>
          </p:nvSpPr>
          <p:spPr>
            <a:xfrm>
              <a:off x="6861047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cxnSp>
          <p:nvCxnSpPr>
            <p:cNvPr id="158" name="Straight Connector 157"/>
            <p:cNvCxnSpPr/>
            <p:nvPr/>
          </p:nvCxnSpPr>
          <p:spPr>
            <a:xfrm flipH="1" flipV="1">
              <a:off x="7540755" y="1508707"/>
              <a:ext cx="3045" cy="2453694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DRAM"/>
            <p:cNvSpPr/>
            <p:nvPr/>
          </p:nvSpPr>
          <p:spPr>
            <a:xfrm>
              <a:off x="7315200" y="3962400"/>
              <a:ext cx="457200" cy="533400"/>
            </a:xfrm>
            <a:prstGeom prst="roundRect">
              <a:avLst>
                <a:gd name="adj" fmla="val 11319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5974588" y="1586386"/>
              <a:ext cx="402336" cy="4023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6483096" y="1644288"/>
              <a:ext cx="292608" cy="2926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899140" y="1580761"/>
              <a:ext cx="393192" cy="3931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5041390" y="1547827"/>
              <a:ext cx="438912" cy="43891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5532116" y="1615844"/>
              <a:ext cx="377953" cy="3713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5978650" y="2494031"/>
              <a:ext cx="402336" cy="4023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6384034" y="2449118"/>
              <a:ext cx="502920" cy="502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6940296" y="2554878"/>
              <a:ext cx="292608" cy="2926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312153" y="2440304"/>
              <a:ext cx="484632" cy="4846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5555737" y="2527630"/>
              <a:ext cx="329184" cy="32918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6007314" y="2986703"/>
              <a:ext cx="341571" cy="3444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6431911" y="2961696"/>
              <a:ext cx="411480" cy="4114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6861047" y="2930319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7365488" y="2974134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6012937" y="3438220"/>
              <a:ext cx="329184" cy="32918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6403847" y="3383709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7318247" y="3381804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5047104" y="2960173"/>
              <a:ext cx="411480" cy="4114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5452874" y="2858489"/>
              <a:ext cx="548640" cy="5486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079492" y="3438220"/>
              <a:ext cx="356616" cy="3566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5504304" y="3413563"/>
              <a:ext cx="411480" cy="4114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5997835" y="2057496"/>
              <a:ext cx="356616" cy="3566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6509846" y="2123542"/>
              <a:ext cx="256616" cy="2507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6853928" y="2013637"/>
              <a:ext cx="512064" cy="5120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5113019" y="2062597"/>
              <a:ext cx="292608" cy="2926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5492493" y="2020308"/>
              <a:ext cx="484632" cy="4846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7360915" y="2050147"/>
              <a:ext cx="377953" cy="3713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353295" y="1608909"/>
              <a:ext cx="377953" cy="3713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6903716" y="3430505"/>
              <a:ext cx="377953" cy="3713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4974507" y="2383711"/>
              <a:ext cx="548640" cy="5486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216" grpId="0"/>
      <p:bldP spid="216" grpId="1"/>
      <p:bldP spid="217" grpId="0"/>
      <p:bldP spid="21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r="14281"/>
          <a:stretch/>
        </p:blipFill>
        <p:spPr>
          <a:xfrm>
            <a:off x="6362702" y="304800"/>
            <a:ext cx="2095498" cy="2034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1" y="2514600"/>
            <a:ext cx="5714999" cy="27432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762000"/>
            <a:ext cx="55626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 ARE LEAKY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57199" y="3429000"/>
            <a:ext cx="27432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CHARGE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00202" y="3886200"/>
            <a:ext cx="6857998" cy="0"/>
          </a:xfrm>
          <a:prstGeom prst="straightConnector1">
            <a:avLst/>
          </a:prstGeom>
          <a:ln w="38100" cap="rnd">
            <a:solidFill>
              <a:srgbClr val="565F6A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600" y="25146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‘1’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862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‘0’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7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64ms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0ms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00202" y="5257800"/>
            <a:ext cx="5714998" cy="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6172200" y="5257800"/>
            <a:ext cx="1" cy="1524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0"/>
          </p:cNvCxnSpPr>
          <p:nvPr/>
        </p:nvCxnSpPr>
        <p:spPr>
          <a:xfrm flipV="1">
            <a:off x="1600200" y="2514600"/>
            <a:ext cx="1" cy="28956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7400" y="25908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057402" y="27508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514600" y="29794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514600" y="28194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971802" y="32080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971802" y="30480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429000" y="34366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429000" y="32766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886202" y="36652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886202" y="35052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343400" y="38938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343400" y="37338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800602" y="41224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00602" y="39624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257800" y="43510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257800" y="41910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715000" y="45796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15000" y="44196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172200" y="4648200"/>
            <a:ext cx="0" cy="6096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172200" y="5257800"/>
            <a:ext cx="1143000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00202" y="251460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6200000">
            <a:off x="5143500" y="3238500"/>
            <a:ext cx="2057399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REFRESH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00200" y="4114800"/>
            <a:ext cx="32004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VICTIM CELL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48000" y="2209800"/>
            <a:ext cx="27432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AGGRESSOR</a:t>
            </a:r>
          </a:p>
        </p:txBody>
      </p:sp>
      <p:sp>
        <p:nvSpPr>
          <p:cNvPr id="2" name="Oval 1"/>
          <p:cNvSpPr/>
          <p:nvPr/>
        </p:nvSpPr>
        <p:spPr>
          <a:xfrm>
            <a:off x="1905000" y="25146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62200" y="27432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19400" y="29718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76600" y="32004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733800" y="34290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191000" y="36576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562600" y="43434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648200" y="38862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05400" y="41148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stCxn id="52" idx="7"/>
          </p:cNvCxnSpPr>
          <p:nvPr/>
        </p:nvCxnSpPr>
        <p:spPr>
          <a:xfrm flipV="1">
            <a:off x="3536763" y="2895600"/>
            <a:ext cx="273237" cy="349437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7"/>
          </p:cNvCxnSpPr>
          <p:nvPr/>
        </p:nvCxnSpPr>
        <p:spPr>
          <a:xfrm flipV="1">
            <a:off x="2622363" y="2667000"/>
            <a:ext cx="349437" cy="120837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0"/>
          </p:cNvCxnSpPr>
          <p:nvPr/>
        </p:nvCxnSpPr>
        <p:spPr>
          <a:xfrm flipV="1">
            <a:off x="4343400" y="2895600"/>
            <a:ext cx="0" cy="762000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4876800" y="2895600"/>
            <a:ext cx="381000" cy="1219200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0200" y="5410200"/>
            <a:ext cx="4572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075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_Wordline"/>
          <p:cNvCxnSpPr/>
          <p:nvPr/>
        </p:nvCxnSpPr>
        <p:spPr>
          <a:xfrm>
            <a:off x="685800" y="2438400"/>
            <a:ext cx="3657600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_Wordline"/>
          <p:cNvCxnSpPr/>
          <p:nvPr/>
        </p:nvCxnSpPr>
        <p:spPr>
          <a:xfrm>
            <a:off x="685800" y="3429000"/>
            <a:ext cx="3657600" cy="0"/>
          </a:xfrm>
          <a:prstGeom prst="line">
            <a:avLst/>
          </a:prstGeom>
          <a:ln w="76200" cap="rnd">
            <a:solidFill>
              <a:srgbClr val="FF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_Wordline"/>
          <p:cNvCxnSpPr/>
          <p:nvPr/>
        </p:nvCxnSpPr>
        <p:spPr>
          <a:xfrm>
            <a:off x="685800" y="4419600"/>
            <a:ext cx="3657600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860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60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860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4114800" cy="304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5400">
                <a:solidFill>
                  <a:srgbClr val="FF0000"/>
                </a:solidFill>
                <a:latin typeface="Tw Cen MT Condensed Extra Bold" panose="020B0803020202020204" pitchFamily="34" charset="0"/>
              </a:rPr>
              <a:t>COUPLING</a:t>
            </a:r>
          </a:p>
          <a:p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Electromagnetic</a:t>
            </a:r>
          </a:p>
          <a:p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Tunneling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ROOT CAUSE?</a:t>
            </a:r>
          </a:p>
        </p:txBody>
      </p:sp>
      <p:sp>
        <p:nvSpPr>
          <p:cNvPr id="17" name="Oval 16"/>
          <p:cNvSpPr/>
          <p:nvPr/>
        </p:nvSpPr>
        <p:spPr>
          <a:xfrm>
            <a:off x="12954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954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2954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766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2766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2766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D4"/>
          <p:cNvSpPr txBox="1"/>
          <p:nvPr/>
        </p:nvSpPr>
        <p:spPr>
          <a:xfrm rot="5400000">
            <a:off x="685800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1" name="D3"/>
          <p:cNvSpPr txBox="1"/>
          <p:nvPr/>
        </p:nvSpPr>
        <p:spPr>
          <a:xfrm rot="5400000">
            <a:off x="3657599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8" name="D2"/>
          <p:cNvSpPr txBox="1"/>
          <p:nvPr/>
        </p:nvSpPr>
        <p:spPr>
          <a:xfrm rot="5400000">
            <a:off x="2667000" y="3771900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0" name="D1"/>
          <p:cNvSpPr txBox="1"/>
          <p:nvPr/>
        </p:nvSpPr>
        <p:spPr>
          <a:xfrm rot="5400000">
            <a:off x="1676400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2" name="U4"/>
          <p:cNvSpPr txBox="1"/>
          <p:nvPr/>
        </p:nvSpPr>
        <p:spPr>
          <a:xfrm rot="16200000">
            <a:off x="685800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7" name="U3"/>
          <p:cNvSpPr txBox="1"/>
          <p:nvPr/>
        </p:nvSpPr>
        <p:spPr>
          <a:xfrm rot="16200000">
            <a:off x="3657599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6" name="U2"/>
          <p:cNvSpPr txBox="1"/>
          <p:nvPr/>
        </p:nvSpPr>
        <p:spPr>
          <a:xfrm rot="16200000">
            <a:off x="2667000" y="2781300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9" name="U1"/>
          <p:cNvSpPr txBox="1"/>
          <p:nvPr/>
        </p:nvSpPr>
        <p:spPr>
          <a:xfrm rot="16200000">
            <a:off x="1676400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5257800"/>
            <a:ext cx="7620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ACCELERATES CHARGE LOSS </a:t>
            </a:r>
          </a:p>
        </p:txBody>
      </p:sp>
    </p:spTree>
    <p:extLst>
      <p:ext uri="{BB962C8B-B14F-4D97-AF65-F5344CB8AC3E}">
        <p14:creationId xmlns:p14="http://schemas.microsoft.com/office/powerpoint/2010/main" val="3423630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AS DRAM SCALES </a:t>
            </a:r>
            <a:r>
              <a:rPr lang="en-US" sz="6600">
                <a:latin typeface="Tw Cen MT Condensed Extra Bold" panose="020B0803020202020204" pitchFamily="34" charset="0"/>
                <a:ea typeface="Cambria Math" panose="02040503050406030204" pitchFamily="18" charset="0"/>
              </a:rPr>
              <a:t>…</a:t>
            </a:r>
            <a:endParaRPr lang="en-US" sz="6600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4191000"/>
          </a:xfrm>
        </p:spPr>
        <p:txBody>
          <a:bodyPr>
            <a:normAutofit lnSpcReduction="10000"/>
          </a:bodyPr>
          <a:lstStyle/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CELLS BECOME SMALLER </a:t>
            </a:r>
            <a:br>
              <a:rPr lang="en-US" sz="4000" b="1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tolerance to coupling effects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2400" b="1">
              <a:solidFill>
                <a:srgbClr val="565F6A"/>
              </a:solidFill>
            </a:endParaRPr>
          </a:p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CELLS BECOME PLACED CLOSER</a:t>
            </a:r>
            <a:br>
              <a:rPr lang="en-US" sz="4000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Stronger coupling effects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2400">
              <a:solidFill>
                <a:srgbClr val="565F6A"/>
              </a:solidFill>
            </a:endParaRPr>
          </a:p>
          <a:p>
            <a:pPr marL="0" indent="0">
              <a:buNone/>
            </a:pPr>
            <a:r>
              <a:rPr lang="en-US" sz="4800" b="1">
                <a:solidFill>
                  <a:srgbClr val="FF0000"/>
                </a:solidFill>
                <a:latin typeface="Tw Cen MT Condensed Extra Bold" panose="020B0803020202020204" pitchFamily="34" charset="0"/>
              </a:rPr>
              <a:t>COUPLING ERRORS MORE LIKELY</a:t>
            </a:r>
          </a:p>
          <a:p>
            <a:pPr marL="0" indent="0">
              <a:buNone/>
            </a:pPr>
            <a:endParaRPr lang="en-US" sz="4000">
              <a:solidFill>
                <a:srgbClr val="565F6A"/>
              </a:solidFill>
            </a:endParaRPr>
          </a:p>
          <a:p>
            <a:endParaRPr lang="en-US" sz="4000">
              <a:solidFill>
                <a:srgbClr val="565F6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745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7315200" cy="18288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96925" marR="0" lvl="0" indent="-561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ERRORS ARE RECENT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 found in pre-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2010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chips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3505200"/>
            <a:ext cx="7315200" cy="24384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96925" marR="0" lvl="0" indent="-561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ERRORS ARE WIDESPREAD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&gt;80%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chips have errors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 to one error per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~1K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2632546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3505200" y="914400"/>
            <a:ext cx="4876800" cy="5029198"/>
          </a:xfrm>
          <a:prstGeom prst="roundRect">
            <a:avLst>
              <a:gd name="adj" fmla="val 6749"/>
            </a:avLst>
          </a:prstGeom>
          <a:solidFill>
            <a:srgbClr val="EDEFF3"/>
          </a:solidFill>
          <a:ln w="38100">
            <a:noFill/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29200" y="1900988"/>
            <a:ext cx="2743200" cy="914400"/>
          </a:xfrm>
          <a:prstGeom prst="rect">
            <a:avLst/>
          </a:prstGeom>
          <a:solidFill>
            <a:srgbClr val="FF0000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Test Engine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2815388"/>
            <a:ext cx="2743200" cy="914400"/>
          </a:xfrm>
          <a:prstGeom prst="rect">
            <a:avLst/>
          </a:prstGeom>
          <a:solidFill>
            <a:srgbClr val="565F6A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Ctrl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657601" y="2358189"/>
            <a:ext cx="1828798" cy="914400"/>
          </a:xfrm>
          <a:prstGeom prst="rect">
            <a:avLst/>
          </a:prstGeom>
          <a:solidFill>
            <a:srgbClr val="565F6A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PCIe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5029200" y="4339388"/>
            <a:ext cx="2743200" cy="1223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64008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136570" y="914400"/>
            <a:ext cx="3635829" cy="914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5" t="2199" r="30494"/>
          <a:stretch/>
        </p:blipFill>
        <p:spPr>
          <a:xfrm flipH="1">
            <a:off x="762001" y="1971218"/>
            <a:ext cx="1651000" cy="305993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54864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152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-Right Arrow 25"/>
          <p:cNvSpPr/>
          <p:nvPr/>
        </p:nvSpPr>
        <p:spPr>
          <a:xfrm>
            <a:off x="2590800" y="2434388"/>
            <a:ext cx="1447801" cy="762000"/>
          </a:xfrm>
          <a:prstGeom prst="leftRightArrow">
            <a:avLst/>
          </a:prstGeom>
          <a:solidFill>
            <a:srgbClr val="565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914400"/>
            <a:ext cx="1651001" cy="914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9200" y="4343400"/>
            <a:ext cx="27432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</p:spTree>
    <p:extLst>
      <p:ext uri="{BB962C8B-B14F-4D97-AF65-F5344CB8AC3E}">
        <p14:creationId xmlns:p14="http://schemas.microsoft.com/office/powerpoint/2010/main" val="2753337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2" y="1143000"/>
            <a:ext cx="2209798" cy="1524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Temperature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Controller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2" y="2667000"/>
            <a:ext cx="2209798" cy="27432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1639386"/>
            <a:ext cx="1447800" cy="25516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Heater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146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98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FPGAs</a:t>
            </a:r>
          </a:p>
        </p:txBody>
      </p:sp>
    </p:spTree>
    <p:extLst>
      <p:ext uri="{BB962C8B-B14F-4D97-AF65-F5344CB8AC3E}">
        <p14:creationId xmlns:p14="http://schemas.microsoft.com/office/powerpoint/2010/main" val="2304387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MOST MODULES AT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057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581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B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105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1981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X"/>
          <p:cNvSpPr/>
          <p:nvPr/>
        </p:nvSpPr>
        <p:spPr>
          <a:xfrm>
            <a:off x="3905250" y="1981200"/>
            <a:ext cx="20574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86%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3505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X"/>
          <p:cNvSpPr/>
          <p:nvPr/>
        </p:nvSpPr>
        <p:spPr>
          <a:xfrm>
            <a:off x="3829050" y="3505200"/>
            <a:ext cx="22098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83%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5029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X"/>
          <p:cNvSpPr/>
          <p:nvPr/>
        </p:nvSpPr>
        <p:spPr>
          <a:xfrm>
            <a:off x="3829050" y="5029200"/>
            <a:ext cx="22098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88%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3" name="X"/>
          <p:cNvSpPr/>
          <p:nvPr/>
        </p:nvSpPr>
        <p:spPr>
          <a:xfrm>
            <a:off x="6477000" y="1981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(37/43)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X"/>
          <p:cNvSpPr/>
          <p:nvPr/>
        </p:nvSpPr>
        <p:spPr>
          <a:xfrm>
            <a:off x="6477000" y="3505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(45/54)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X"/>
          <p:cNvSpPr/>
          <p:nvPr/>
        </p:nvSpPr>
        <p:spPr>
          <a:xfrm>
            <a:off x="6477000" y="5029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(28/32)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16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3454"/>
            <a:ext cx="5486400" cy="35243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0" y="5486400"/>
            <a:ext cx="49530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MANUFACTURE DATE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743200"/>
            <a:ext cx="2590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 PER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4000" b="0" i="0" u="none" strike="noStrike" kern="1200" cap="none" spc="0" normalizeH="0" baseline="3000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9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7400" y="838200"/>
            <a:ext cx="61722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MODULES: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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 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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 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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00" y="1905000"/>
            <a:ext cx="2057400" cy="3024188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400" y="1897380"/>
            <a:ext cx="2971800" cy="3031808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dBox"/>
          <p:cNvSpPr/>
          <p:nvPr/>
        </p:nvSpPr>
        <p:spPr>
          <a:xfrm>
            <a:off x="6305551" y="1919288"/>
            <a:ext cx="1428750" cy="29432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irst"/>
          <p:cNvSpPr/>
          <p:nvPr/>
        </p:nvSpPr>
        <p:spPr>
          <a:xfrm>
            <a:off x="5041833" y="350519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DISTURBING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3962400"/>
          </a:xfrm>
        </p:spPr>
        <p:txBody>
          <a:bodyPr>
            <a:normAutofit lnSpcReduction="10000"/>
          </a:bodyPr>
          <a:lstStyle/>
          <a:p>
            <a:pPr marL="347663" indent="-347663"/>
            <a:r>
              <a:rPr lang="en-US" sz="5400" dirty="0">
                <a:solidFill>
                  <a:srgbClr val="565F6A"/>
                </a:solidFill>
                <a:latin typeface="Tw Cen MT Condensed Extra Bold" panose="020B0803020202020204" pitchFamily="34" charset="0"/>
              </a:rPr>
              <a:t>AFFECTS ALL VENDORS</a:t>
            </a:r>
            <a:br>
              <a:rPr lang="en-US" sz="4000" b="1" dirty="0">
                <a:solidFill>
                  <a:srgbClr val="565F6A"/>
                </a:solidFill>
              </a:rPr>
            </a:b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 an isolated incident</a:t>
            </a:r>
            <a:b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Deeper issue in DRAM scaling</a:t>
            </a:r>
          </a:p>
          <a:p>
            <a:endParaRPr lang="en-US" sz="2400" b="1" dirty="0">
              <a:solidFill>
                <a:srgbClr val="565F6A"/>
              </a:solidFill>
            </a:endParaRPr>
          </a:p>
          <a:p>
            <a:pPr marL="347663" indent="-347663"/>
            <a:r>
              <a:rPr lang="en-US" sz="5400" dirty="0">
                <a:solidFill>
                  <a:srgbClr val="565F6A"/>
                </a:solidFill>
                <a:latin typeface="Tw Cen MT Condensed Extra Bold" panose="020B0803020202020204" pitchFamily="34" charset="0"/>
              </a:rPr>
              <a:t>UNADDRESSED FOR YEARS</a:t>
            </a:r>
            <a:br>
              <a:rPr lang="en-US" sz="4000">
                <a:solidFill>
                  <a:srgbClr val="565F6A"/>
                </a:solidFill>
              </a:rPr>
            </a:br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Could impact </a:t>
            </a: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systems in </a:t>
            </a:r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field</a:t>
            </a:r>
            <a:endParaRPr lang="en-US" sz="4000" dirty="0">
              <a:solidFill>
                <a:srgbClr val="565F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000" dirty="0">
              <a:solidFill>
                <a:srgbClr val="565F6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61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extCutoff1"/>
          <p:cNvSpPr txBox="1"/>
          <p:nvPr/>
        </p:nvSpPr>
        <p:spPr>
          <a:xfrm>
            <a:off x="381000" y="1143000"/>
            <a:ext cx="8382000" cy="2286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HOW TO PREVENT</a:t>
            </a:r>
            <a:b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COUPLING ERRORS?</a:t>
            </a:r>
          </a:p>
        </p:txBody>
      </p:sp>
      <p:sp>
        <p:nvSpPr>
          <p:cNvPr id="6" name="TextBank"/>
          <p:cNvSpPr/>
          <p:nvPr/>
        </p:nvSpPr>
        <p:spPr>
          <a:xfrm>
            <a:off x="914400" y="3886200"/>
            <a:ext cx="7315200" cy="22860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Previous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Make Better Chips: Expensive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Rigorous Testing: Takes Too Long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5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81000" y="152401"/>
            <a:ext cx="83820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DRAM Timing Parameters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143000"/>
            <a:ext cx="8382000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500"/>
              </a:lnSpc>
            </a:pPr>
            <a:r>
              <a:rPr lang="en-US" dirty="0"/>
              <a:t>DRAM timing parameters are dictated by </a:t>
            </a:r>
            <a:r>
              <a:rPr lang="en-US" i="1" dirty="0">
                <a:solidFill>
                  <a:srgbClr val="C00000"/>
                </a:solidFill>
              </a:rPr>
              <a:t>the worst case </a:t>
            </a:r>
          </a:p>
          <a:p>
            <a:pPr marL="914400" lvl="1" indent="-457200">
              <a:lnSpc>
                <a:spcPts val="3500"/>
              </a:lnSpc>
              <a:spcBef>
                <a:spcPts val="1000"/>
              </a:spcBef>
            </a:pPr>
            <a:r>
              <a:rPr lang="en-US" dirty="0"/>
              <a:t>The smallest cell with the smallest charge   </a:t>
            </a:r>
            <a:r>
              <a:rPr lang="en-US" b="1" u="sng" dirty="0"/>
              <a:t>in all DRAM products</a:t>
            </a:r>
            <a:endParaRPr lang="en-US" b="1" u="sng" dirty="0">
              <a:solidFill>
                <a:srgbClr val="000000"/>
              </a:solidFill>
            </a:endParaRPr>
          </a:p>
          <a:p>
            <a:pPr marL="914400" lvl="1" indent="-457200">
              <a:lnSpc>
                <a:spcPts val="3500"/>
              </a:lnSpc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Operating at </a:t>
            </a:r>
            <a:r>
              <a:rPr lang="en-US" b="1" u="sng" dirty="0">
                <a:solidFill>
                  <a:srgbClr val="000000"/>
                </a:solidFill>
              </a:rPr>
              <a:t>the highest temperature</a:t>
            </a:r>
          </a:p>
          <a:p>
            <a:pPr marL="914400" lvl="1" indent="-457200">
              <a:lnSpc>
                <a:spcPts val="3500"/>
              </a:lnSpc>
              <a:spcBef>
                <a:spcPts val="1000"/>
              </a:spcBef>
            </a:pPr>
            <a:endParaRPr lang="en-US" sz="3600" i="1" dirty="0">
              <a:solidFill>
                <a:srgbClr val="000000"/>
              </a:solidFill>
            </a:endParaRPr>
          </a:p>
          <a:p>
            <a:pPr marL="457200" lvl="0" indent="-457200">
              <a:lnSpc>
                <a:spcPts val="3500"/>
              </a:lnSpc>
            </a:pPr>
            <a:r>
              <a:rPr lang="en-US" dirty="0">
                <a:solidFill>
                  <a:srgbClr val="CC0000"/>
                </a:solidFill>
              </a:rPr>
              <a:t>Large timing margin for the common case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4724400"/>
            <a:ext cx="8534400" cy="838200"/>
          </a:xfrm>
          <a:prstGeom prst="roundRect">
            <a:avLst>
              <a:gd name="adj" fmla="val 592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lvl="0" indent="-571500" algn="ctr">
              <a:lnSpc>
                <a:spcPct val="90000"/>
              </a:lnSpc>
              <a:spcBef>
                <a:spcPts val="1000"/>
              </a:spcBef>
              <a:buFont typeface="Wingdings" charset="0"/>
              <a:buChar char="à"/>
            </a:pPr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Calibri Light"/>
                <a:sym typeface="Wingdings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alibri Light"/>
                <a:sym typeface="Wingdings"/>
              </a:rPr>
              <a:t>Can lower latency for the common case</a:t>
            </a:r>
          </a:p>
        </p:txBody>
      </p:sp>
    </p:spTree>
    <p:extLst>
      <p:ext uri="{BB962C8B-B14F-4D97-AF65-F5344CB8AC3E}">
        <p14:creationId xmlns:p14="http://schemas.microsoft.com/office/powerpoint/2010/main" val="37067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cxnSp>
        <p:nvCxnSpPr>
          <p:cNvPr id="5" name="XArrow"/>
          <p:cNvCxnSpPr>
            <a:stCxn id="10" idx="3"/>
            <a:endCxn id="8" idx="1"/>
          </p:cNvCxnSpPr>
          <p:nvPr/>
        </p:nvCxnSpPr>
        <p:spPr>
          <a:xfrm>
            <a:off x="3657600" y="1905000"/>
            <a:ext cx="1371600" cy="0"/>
          </a:xfrm>
          <a:prstGeom prst="straightConnector1">
            <a:avLst/>
          </a:prstGeom>
          <a:ln w="101600" cap="rnd">
            <a:solidFill>
              <a:srgbClr val="FF0000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wX"/>
          <p:cNvSpPr/>
          <p:nvPr/>
        </p:nvSpPr>
        <p:spPr>
          <a:xfrm>
            <a:off x="5029200" y="7620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7" name="Row"/>
          <p:cNvSpPr/>
          <p:nvPr/>
        </p:nvSpPr>
        <p:spPr>
          <a:xfrm>
            <a:off x="5029200" y="12192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MORE ERRORS</a:t>
            </a:r>
          </a:p>
        </p:txBody>
      </p:sp>
      <p:sp>
        <p:nvSpPr>
          <p:cNvPr id="8" name="Row"/>
          <p:cNvSpPr/>
          <p:nvPr/>
        </p:nvSpPr>
        <p:spPr>
          <a:xfrm>
            <a:off x="5029200" y="1676400"/>
            <a:ext cx="2743200" cy="457200"/>
          </a:xfrm>
          <a:prstGeom prst="rect">
            <a:avLst/>
          </a:prstGeom>
          <a:solidFill>
            <a:srgbClr val="FE7676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9" name="Row"/>
          <p:cNvSpPr/>
          <p:nvPr/>
        </p:nvSpPr>
        <p:spPr>
          <a:xfrm>
            <a:off x="5029200" y="21336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MORE ERRORS</a:t>
            </a:r>
          </a:p>
        </p:txBody>
      </p:sp>
      <p:sp>
        <p:nvSpPr>
          <p:cNvPr id="10" name="X"/>
          <p:cNvSpPr/>
          <p:nvPr/>
        </p:nvSpPr>
        <p:spPr>
          <a:xfrm>
            <a:off x="914400" y="990600"/>
            <a:ext cx="2743200" cy="1828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FASTER ACCESS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" name="RowY"/>
          <p:cNvSpPr/>
          <p:nvPr/>
        </p:nvSpPr>
        <p:spPr>
          <a:xfrm>
            <a:off x="5029200" y="25908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3" name="RowX"/>
          <p:cNvSpPr/>
          <p:nvPr/>
        </p:nvSpPr>
        <p:spPr>
          <a:xfrm>
            <a:off x="5029200" y="38100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4" name="Row"/>
          <p:cNvSpPr/>
          <p:nvPr/>
        </p:nvSpPr>
        <p:spPr>
          <a:xfrm>
            <a:off x="5029200" y="42672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FEWER ERRORS</a:t>
            </a:r>
          </a:p>
        </p:txBody>
      </p:sp>
      <p:sp>
        <p:nvSpPr>
          <p:cNvPr id="15" name="Row"/>
          <p:cNvSpPr/>
          <p:nvPr/>
        </p:nvSpPr>
        <p:spPr>
          <a:xfrm>
            <a:off x="5029200" y="4724400"/>
            <a:ext cx="2743200" cy="457200"/>
          </a:xfrm>
          <a:prstGeom prst="rect">
            <a:avLst/>
          </a:prstGeom>
          <a:solidFill>
            <a:srgbClr val="FE7676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6" name="Row"/>
          <p:cNvSpPr/>
          <p:nvPr/>
        </p:nvSpPr>
        <p:spPr>
          <a:xfrm>
            <a:off x="5029200" y="51816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FEWER ERRORS</a:t>
            </a:r>
          </a:p>
        </p:txBody>
      </p:sp>
      <p:sp>
        <p:nvSpPr>
          <p:cNvPr id="17" name="X"/>
          <p:cNvSpPr/>
          <p:nvPr/>
        </p:nvSpPr>
        <p:spPr>
          <a:xfrm>
            <a:off x="914400" y="4038600"/>
            <a:ext cx="2743200" cy="1828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FREQUENT REFRESH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" name="RowY"/>
          <p:cNvSpPr/>
          <p:nvPr/>
        </p:nvSpPr>
        <p:spPr>
          <a:xfrm>
            <a:off x="5029200" y="56388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2" name="Left Bracket 1"/>
          <p:cNvSpPr/>
          <p:nvPr/>
        </p:nvSpPr>
        <p:spPr>
          <a:xfrm>
            <a:off x="4191000" y="3810000"/>
            <a:ext cx="304800" cy="2286000"/>
          </a:xfrm>
          <a:prstGeom prst="leftBracket">
            <a:avLst/>
          </a:prstGeom>
          <a:ln w="1016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533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27447"/>
            <a:ext cx="5486400" cy="3377953"/>
          </a:xfrm>
          <a:prstGeom prst="rect">
            <a:avLst/>
          </a:prstGeom>
        </p:spPr>
      </p:pic>
      <p:sp>
        <p:nvSpPr>
          <p:cNvPr id="15" name="Curtain"/>
          <p:cNvSpPr/>
          <p:nvPr/>
        </p:nvSpPr>
        <p:spPr>
          <a:xfrm>
            <a:off x="3429000" y="1828800"/>
            <a:ext cx="4953000" cy="29718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Faster 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⟶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914400"/>
            <a:ext cx="67818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ONE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MODULE: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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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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0" y="5334000"/>
            <a:ext cx="49530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ACCESS INTERVAL (ns)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667000"/>
            <a:ext cx="2209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TOTAL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</a:t>
            </a:r>
          </a:p>
        </p:txBody>
      </p:sp>
      <p:cxnSp>
        <p:nvCxnSpPr>
          <p:cNvPr id="10" name="55nsLine"/>
          <p:cNvCxnSpPr/>
          <p:nvPr/>
        </p:nvCxnSpPr>
        <p:spPr>
          <a:xfrm flipV="1">
            <a:off x="3962400" y="4419600"/>
            <a:ext cx="0" cy="30480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5ns"/>
          <p:cNvSpPr/>
          <p:nvPr/>
        </p:nvSpPr>
        <p:spPr>
          <a:xfrm rot="16200000">
            <a:off x="3467893" y="3607594"/>
            <a:ext cx="9906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55ns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cxnSp>
        <p:nvCxnSpPr>
          <p:cNvPr id="13" name="500nsLine"/>
          <p:cNvCxnSpPr>
            <a:stCxn id="12" idx="0"/>
          </p:cNvCxnSpPr>
          <p:nvPr/>
        </p:nvCxnSpPr>
        <p:spPr>
          <a:xfrm flipV="1">
            <a:off x="8255795" y="4419600"/>
            <a:ext cx="0" cy="121919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00ns"/>
          <p:cNvSpPr/>
          <p:nvPr/>
        </p:nvSpPr>
        <p:spPr>
          <a:xfrm rot="16200000">
            <a:off x="7646194" y="3493294"/>
            <a:ext cx="12192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500ns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First"/>
          <p:cNvSpPr/>
          <p:nvPr/>
        </p:nvSpPr>
        <p:spPr>
          <a:xfrm>
            <a:off x="8064342" y="454151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55ns"/>
              <p:cNvSpPr/>
              <p:nvPr/>
            </p:nvSpPr>
            <p:spPr>
              <a:xfrm>
                <a:off x="5364480" y="1897380"/>
                <a:ext cx="2895600" cy="1043940"/>
              </a:xfrm>
              <a:prstGeom prst="rect">
                <a:avLst/>
              </a:prstGeom>
              <a:solidFill>
                <a:srgbClr val="565F6A"/>
              </a:solidFill>
              <a:ln w="28575">
                <a:noFill/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64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ms</m:t>
                              </m:r>
                            </m:num>
                            <m:den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𝟓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00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ns</m:t>
                              </m:r>
                            </m:den>
                          </m:f>
                        </m:e>
                      </m:box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𝟏𝟐𝟖𝐊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55ns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0" y="1897380"/>
                <a:ext cx="2895600" cy="10439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4" grpId="0"/>
      <p:bldP spid="12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80338"/>
            <a:ext cx="5486400" cy="3425062"/>
          </a:xfrm>
          <a:prstGeom prst="rect">
            <a:avLst/>
          </a:prstGeom>
        </p:spPr>
      </p:pic>
      <p:sp>
        <p:nvSpPr>
          <p:cNvPr id="13" name="Curtain"/>
          <p:cNvSpPr/>
          <p:nvPr/>
        </p:nvSpPr>
        <p:spPr>
          <a:xfrm>
            <a:off x="3429000" y="1828800"/>
            <a:ext cx="4953000" cy="29718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Often 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⟵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Seldom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914400"/>
            <a:ext cx="67818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ONE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MODULE: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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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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2800" y="5334000"/>
            <a:ext cx="51054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REFRESH INTERVAL (ms)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2667000"/>
            <a:ext cx="2209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TOTAL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</a:t>
            </a:r>
          </a:p>
        </p:txBody>
      </p:sp>
      <p:cxnSp>
        <p:nvCxnSpPr>
          <p:cNvPr id="9" name="55nsLine"/>
          <p:cNvCxnSpPr/>
          <p:nvPr/>
        </p:nvCxnSpPr>
        <p:spPr>
          <a:xfrm flipH="1" flipV="1">
            <a:off x="8326760" y="4419600"/>
            <a:ext cx="1" cy="30480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5ns"/>
          <p:cNvSpPr/>
          <p:nvPr/>
        </p:nvSpPr>
        <p:spPr>
          <a:xfrm rot="16200000">
            <a:off x="7750969" y="3531394"/>
            <a:ext cx="11430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64ms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cxnSp>
        <p:nvCxnSpPr>
          <p:cNvPr id="16" name="55nsLine"/>
          <p:cNvCxnSpPr>
            <a:stCxn id="15" idx="0"/>
          </p:cNvCxnSpPr>
          <p:nvPr/>
        </p:nvCxnSpPr>
        <p:spPr>
          <a:xfrm flipV="1">
            <a:off x="4313397" y="4419600"/>
            <a:ext cx="0" cy="121919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5ns"/>
          <p:cNvSpPr/>
          <p:nvPr/>
        </p:nvSpPr>
        <p:spPr>
          <a:xfrm rot="16200000">
            <a:off x="3740944" y="3531394"/>
            <a:ext cx="11430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11ms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First"/>
          <p:cNvSpPr/>
          <p:nvPr/>
        </p:nvSpPr>
        <p:spPr>
          <a:xfrm>
            <a:off x="4121944" y="454151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55ns"/>
              <p:cNvSpPr/>
              <p:nvPr/>
            </p:nvSpPr>
            <p:spPr>
              <a:xfrm>
                <a:off x="3448050" y="1851660"/>
                <a:ext cx="3052762" cy="1058228"/>
              </a:xfrm>
              <a:prstGeom prst="rect">
                <a:avLst/>
              </a:prstGeom>
              <a:solidFill>
                <a:srgbClr val="565F6A"/>
              </a:solidFill>
              <a:ln w="28575">
                <a:noFill/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ms</m:t>
                              </m:r>
                            </m:num>
                            <m:den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𝟓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ns</m:t>
                              </m:r>
                            </m:den>
                          </m:f>
                        </m:e>
                      </m:box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𝟐𝟎𝟎𝐊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8" name="55ns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0" y="1851660"/>
                <a:ext cx="3052762" cy="10582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6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7" grpId="0"/>
      <p:bldP spid="15" grpId="0" animBg="1"/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001000" cy="2971800"/>
          </a:xfrm>
        </p:spPr>
        <p:txBody>
          <a:bodyPr/>
          <a:lstStyle/>
          <a:p>
            <a:pPr marL="566738" indent="-566738">
              <a:buFont typeface="+mj-lt"/>
              <a:buAutoNum type="arabicPeriod"/>
            </a:pP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LIMIT ACCESSES TO ROW</a:t>
            </a:r>
            <a:r>
              <a:rPr lang="en-US" sz="4800">
                <a:solidFill>
                  <a:srgbClr val="565F6A"/>
                </a:solidFill>
              </a:rPr>
              <a:t> </a:t>
            </a:r>
            <a:br>
              <a:rPr lang="en-US" sz="4800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Access Interval 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500ns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1600">
              <a:solidFill>
                <a:srgbClr val="565F6A"/>
              </a:solidFill>
            </a:endParaRPr>
          </a:p>
          <a:p>
            <a:pPr marL="566738" indent="-566738">
              <a:buFont typeface="+mj-lt"/>
              <a:buAutoNum type="arabicPeriod"/>
            </a:pP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REFRESH ALL ROWS OFTEN</a:t>
            </a:r>
            <a:br>
              <a:rPr lang="en-US" sz="5400">
                <a:solidFill>
                  <a:srgbClr val="EDEFF3"/>
                </a:solidFill>
                <a:latin typeface="Tw Cen MT Condensed Extra Bold" panose="020B0803020202020204" pitchFamily="34" charset="0"/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Refresh Interval 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 11ms</a:t>
            </a:r>
            <a:endParaRPr lang="en-US" sz="440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TWO NAIVE SOLUTIONS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800600"/>
            <a:ext cx="7772400" cy="1600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LARGE OVERHEAD: 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PERF, ENERGY, COMPLEXITY</a:t>
            </a:r>
          </a:p>
        </p:txBody>
      </p:sp>
    </p:spTree>
    <p:extLst>
      <p:ext uri="{BB962C8B-B14F-4D97-AF65-F5344CB8AC3E}">
        <p14:creationId xmlns:p14="http://schemas.microsoft.com/office/powerpoint/2010/main" val="41123156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urved Connector 14"/>
          <p:cNvCxnSpPr>
            <a:endCxn id="12" idx="0"/>
          </p:cNvCxnSpPr>
          <p:nvPr/>
        </p:nvCxnSpPr>
        <p:spPr>
          <a:xfrm>
            <a:off x="5334000" y="4191000"/>
            <a:ext cx="952500" cy="762000"/>
          </a:xfrm>
          <a:prstGeom prst="curvedConnector2">
            <a:avLst/>
          </a:prstGeom>
          <a:ln w="76200" cap="sq">
            <a:solidFill>
              <a:srgbClr val="00B050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OUR SOLUTION: PARR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01000" cy="9144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P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robabilistic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A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djacent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R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ow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R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efresh</a:t>
            </a:r>
            <a:endParaRPr lang="en-US" sz="480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cxnSp>
        <p:nvCxnSpPr>
          <p:cNvPr id="14" name="Curved Connector 13"/>
          <p:cNvCxnSpPr>
            <a:endCxn id="11" idx="0"/>
          </p:cNvCxnSpPr>
          <p:nvPr/>
        </p:nvCxnSpPr>
        <p:spPr>
          <a:xfrm rot="10800000" flipV="1">
            <a:off x="2286000" y="4191000"/>
            <a:ext cx="1524000" cy="762000"/>
          </a:xfrm>
          <a:prstGeom prst="curvedConnector2">
            <a:avLst/>
          </a:prstGeom>
          <a:ln w="76200" cap="sq">
            <a:solidFill>
              <a:srgbClr val="565F6A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14400" y="4953000"/>
            <a:ext cx="2743200" cy="7620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Do nothing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43400" y="4953000"/>
            <a:ext cx="3886200" cy="1371600"/>
          </a:xfrm>
          <a:prstGeom prst="roundRect">
            <a:avLst>
              <a:gd name="adj" fmla="val 9524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Refresh (=Open) adjacent rows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28800" y="2514600"/>
            <a:ext cx="5486400" cy="7620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After closing any row ...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72200" y="3733800"/>
            <a:ext cx="2057400" cy="533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4400" y="3733800"/>
            <a:ext cx="2057400" cy="533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99.9%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81400"/>
            <a:ext cx="1219200" cy="1219200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10" idx="2"/>
          </p:cNvCxnSpPr>
          <p:nvPr/>
        </p:nvCxnSpPr>
        <p:spPr>
          <a:xfrm>
            <a:off x="4572000" y="3276600"/>
            <a:ext cx="0" cy="304800"/>
          </a:xfrm>
          <a:prstGeom prst="line">
            <a:avLst/>
          </a:prstGeom>
          <a:ln w="76200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PARR: CHANCE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3962400"/>
          </a:xfrm>
        </p:spPr>
        <p:txBody>
          <a:bodyPr>
            <a:normAutofit lnSpcReduction="10000"/>
          </a:bodyPr>
          <a:lstStyle/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NO REFRESHES IN </a:t>
            </a:r>
            <a:r>
              <a:rPr lang="en-US" sz="4800" b="1">
                <a:solidFill>
                  <a:srgbClr val="00B050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N</a:t>
            </a: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 TRIALS</a:t>
            </a:r>
            <a:b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</a:b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Probability: </a:t>
            </a:r>
            <a:r>
              <a:rPr lang="en-US" dirty="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0.999</a:t>
            </a:r>
            <a:r>
              <a:rPr lang="en-US" baseline="300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br>
              <a:rPr lang="en-US" sz="4400" baseline="30000" dirty="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</a:br>
            <a:endParaRPr lang="en-US" sz="2400" dirty="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N=128K FOR ERROR (64ms)</a:t>
            </a:r>
            <a:b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</a:b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Probability: 0.999</a:t>
            </a:r>
            <a:r>
              <a:rPr lang="en-US" baseline="3000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128K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b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r>
              <a:rPr lang="en-US" b="1" baseline="3000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–56</a:t>
            </a:r>
            <a:br>
              <a:rPr lang="en-US" baseline="3000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sz="2400" baseline="30000">
              <a:solidFill>
                <a:srgbClr val="565F6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4800">
                <a:solidFill>
                  <a:srgbClr val="00B050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STRONG RELIABILITY GUARANTEE</a:t>
            </a:r>
            <a:endParaRPr lang="en-US" sz="4800" dirty="0">
              <a:solidFill>
                <a:srgbClr val="00B050"/>
              </a:solidFill>
              <a:latin typeface="Tw Cen MT Condensed Extra Bold" panose="020B0803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7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9906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STRONG RELIABILITY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29718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LOW PERF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OVERHEAD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9906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9.4×10</a:t>
            </a:r>
            <a:r>
              <a:rPr kumimoji="0" lang="en-US" sz="5400" b="0" i="0" u="none" strike="noStrike" kern="1200" cap="none" spc="0" normalizeH="0" baseline="3000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–14</a:t>
            </a:r>
            <a:br>
              <a:rPr kumimoji="0" lang="en-US" sz="4800" b="0" i="0" u="none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Errors/Year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29200" y="29718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0.20%</a:t>
            </a:r>
            <a:br>
              <a:rPr kumimoji="0" lang="en-US" sz="4800" b="0" i="0" u="none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Slowdown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" y="4953000"/>
            <a:ext cx="34290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NO STORAGE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OVERHEAD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9200" y="49530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0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Bytes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1056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Tw Cen MT Condensed Extra Bold" panose="020B0803020202020204" pitchFamily="34" charset="0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848600" cy="4114800"/>
          </a:xfrm>
        </p:spPr>
        <p:txBody>
          <a:bodyPr>
            <a:normAutofit lnSpcReduction="10000"/>
          </a:bodyPr>
          <a:lstStyle/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Security Exploit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  <a:t>(Seaborn@Google 2015)</a:t>
            </a: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Industry Analysis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  <a:t>(Kang@SK Hynix 2014)</a:t>
            </a:r>
            <a:b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</a:br>
            <a:r>
              <a:rPr lang="en-US" sz="24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“... will be [more] severe as technology shrinks down.”</a:t>
            </a: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Targeted Row Refresh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(JEDEC 2014)</a:t>
            </a:r>
            <a:endParaRPr lang="en-US" sz="4000">
              <a:solidFill>
                <a:srgbClr val="8B9BB5"/>
              </a:solidFill>
              <a:latin typeface="Tw Cen MT Condensed Extra Bold" panose="020B08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DRAM Testing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Van de Goor+ 1999)</a:t>
            </a:r>
            <a:endParaRPr lang="en-US" sz="4000">
              <a:solidFill>
                <a:srgbClr val="8B9BB5"/>
              </a:solidFill>
              <a:latin typeface="Tw Cen MT Condensed Extra Bold" panose="020B08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Disturbance in Flash &amp; Hard Disk</a:t>
            </a:r>
            <a:br>
              <a:rPr lang="en-US" sz="2400">
                <a:solidFill>
                  <a:srgbClr val="8B9BB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400">
              <a:solidFill>
                <a:srgbClr val="8B9BB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endParaRPr lang="en-US" sz="320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  <a:p>
            <a:pPr marL="347663" indent="-347663">
              <a:lnSpc>
                <a:spcPct val="100000"/>
              </a:lnSpc>
            </a:pPr>
            <a:endParaRPr lang="en-US" sz="3200" dirty="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9797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76400"/>
            <a:ext cx="8153400" cy="1752600"/>
          </a:xfrm>
        </p:spPr>
        <p:txBody>
          <a:bodyPr/>
          <a:lstStyle/>
          <a:p>
            <a:r>
              <a:rPr lang="en-US" dirty="0"/>
              <a:t>Emerging </a:t>
            </a:r>
            <a:r>
              <a:rPr lang="en-US"/>
              <a:t>Memory Technologies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1D3D9-3FE8-4025-BF66-8DAB1ABB951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201363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Limits of Charge Memory</a:t>
            </a:r>
          </a:p>
        </p:txBody>
      </p:sp>
      <p:sp>
        <p:nvSpPr>
          <p:cNvPr id="26112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777288" cy="5194300"/>
          </a:xfrm>
        </p:spPr>
        <p:txBody>
          <a:bodyPr/>
          <a:lstStyle/>
          <a:p>
            <a:r>
              <a:rPr lang="en-US" sz="2800">
                <a:latin typeface="Tahoma" charset="0"/>
                <a:ea typeface="ＭＳ Ｐゴシック" charset="0"/>
                <a:cs typeface="ＭＳ Ｐゴシック" charset="0"/>
              </a:rPr>
              <a:t>Difficult charge placement and control</a:t>
            </a:r>
          </a:p>
          <a:p>
            <a:pPr lvl="1"/>
            <a:r>
              <a:rPr lang="en-US" sz="2400">
                <a:latin typeface="Tahoma" charset="0"/>
                <a:ea typeface="ＭＳ Ｐゴシック" charset="0"/>
              </a:rPr>
              <a:t>Flash: floating gate charge</a:t>
            </a:r>
          </a:p>
          <a:p>
            <a:pPr lvl="1"/>
            <a:r>
              <a:rPr lang="en-US" sz="2400">
                <a:latin typeface="Tahoma" charset="0"/>
                <a:ea typeface="ＭＳ Ｐゴシック" charset="0"/>
              </a:rPr>
              <a:t>DRAM: capacitor charge, transistor leakage</a:t>
            </a:r>
          </a:p>
          <a:p>
            <a:endParaRPr lang="en-US" sz="140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300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Reliable sensing becomes difficult as charge storage unit size reduces</a:t>
            </a:r>
          </a:p>
        </p:txBody>
      </p:sp>
      <p:sp>
        <p:nvSpPr>
          <p:cNvPr id="261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2A71C-AAD6-1343-AD29-0DFA78FE85A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611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05213"/>
            <a:ext cx="81407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1CB3E-10A2-4834-B34B-ED39EA5500BB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1720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990000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SAFARI_Template</Template>
  <TotalTime>0</TotalTime>
  <Words>6145</Words>
  <Application>Microsoft Office PowerPoint</Application>
  <PresentationFormat>On-screen Show (4:3)</PresentationFormat>
  <Paragraphs>1472</Paragraphs>
  <Slides>121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121</vt:i4>
      </vt:variant>
    </vt:vector>
  </HeadingPairs>
  <TitlesOfParts>
    <vt:vector size="146" baseType="lpstr">
      <vt:lpstr>Arial</vt:lpstr>
      <vt:lpstr>Calibri</vt:lpstr>
      <vt:lpstr>Calibri Light</vt:lpstr>
      <vt:lpstr>Cambria</vt:lpstr>
      <vt:lpstr>Cambria Math</vt:lpstr>
      <vt:lpstr>Consolas</vt:lpstr>
      <vt:lpstr>Corbel</vt:lpstr>
      <vt:lpstr>Courier New</vt:lpstr>
      <vt:lpstr>Garamond</vt:lpstr>
      <vt:lpstr>Gill Sans MT</vt:lpstr>
      <vt:lpstr>Helvetica Neue</vt:lpstr>
      <vt:lpstr>Lucida Grande</vt:lpstr>
      <vt:lpstr>Lucida Sans</vt:lpstr>
      <vt:lpstr>Lucida Sans Typewriter</vt:lpstr>
      <vt:lpstr>Myriad Pro Bold Cond</vt:lpstr>
      <vt:lpstr>Myriad Pro Cond</vt:lpstr>
      <vt:lpstr>Segoe UI</vt:lpstr>
      <vt:lpstr>Symbol</vt:lpstr>
      <vt:lpstr>Tahoma</vt:lpstr>
      <vt:lpstr>Times New Roman</vt:lpstr>
      <vt:lpstr>Tw Cen MT Condensed Extra Bold</vt:lpstr>
      <vt:lpstr>Wingdings</vt:lpstr>
      <vt:lpstr>SAFARI_Template</vt:lpstr>
      <vt:lpstr>1_Edge</vt:lpstr>
      <vt:lpstr>Office Theme</vt:lpstr>
      <vt:lpstr>CSC 2224: Parallel Computer Architecture and Programming DRAM. Part 2</vt:lpstr>
      <vt:lpstr>Tiered-Latency DRAM: A Low Latency and Low Cost DRAM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DRAM Testing Infrastructure</vt:lpstr>
      <vt:lpstr>PowerPoint Presentation</vt:lpstr>
      <vt:lpstr>PowerPoint Presentation</vt:lpstr>
      <vt:lpstr>PowerPoint Presentation</vt:lpstr>
      <vt:lpstr>PowerPoint Presentation</vt:lpstr>
      <vt:lpstr>Adaptive-Latency DRAM</vt:lpstr>
      <vt:lpstr>PowerPoint Presentation</vt:lpstr>
      <vt:lpstr>PowerPoint Presentation</vt:lpstr>
      <vt:lpstr>Adaptive-Latency DRAM: Optimizing DRAM Timing for the Common-Case</vt:lpstr>
      <vt:lpstr>Outline</vt:lpstr>
      <vt:lpstr>Parallelism: Demand vs. Supply</vt:lpstr>
      <vt:lpstr>Increasing Number of Banks?</vt:lpstr>
      <vt:lpstr>Our Observation</vt:lpstr>
      <vt:lpstr>Subarray-Level Parallelism</vt:lpstr>
      <vt:lpstr>Subarray-Level Parallelism: Benefits</vt:lpstr>
      <vt:lpstr>Results Summary</vt:lpstr>
      <vt:lpstr>A Case for Exploiting Subarray-Level Parallelism (SALP) in DRAM</vt:lpstr>
      <vt:lpstr>CSC 2224: Parallel Computer Architecture and Programming Advanced Memory</vt:lpstr>
      <vt:lpstr>Review #5</vt:lpstr>
      <vt:lpstr>Review: Memory Latency Lags Behind</vt:lpstr>
      <vt:lpstr>We Need A Paradigm Shift To …</vt:lpstr>
      <vt:lpstr>Processing Inside Memory</vt:lpstr>
      <vt:lpstr>Why In-Memory Computation Today?</vt:lpstr>
      <vt:lpstr>Two Approaches to In-Memory Processing </vt:lpstr>
      <vt:lpstr>Approach 1: Minimally Changing DRAM</vt:lpstr>
      <vt:lpstr>Starting Simple: Data Copy and Initialization</vt:lpstr>
      <vt:lpstr>Bulk Data Copy and Initialization</vt:lpstr>
      <vt:lpstr>Bulk Data Copy and Initialization</vt:lpstr>
      <vt:lpstr>Today’s Systems: Bulk Data Copy</vt:lpstr>
      <vt:lpstr>Future Systems: In-Memory Copy</vt:lpstr>
      <vt:lpstr>RowClone: In-DRAM Row Copy</vt:lpstr>
      <vt:lpstr>RowClone: Intra-Subarray</vt:lpstr>
      <vt:lpstr>RowClone: Intra-Subarray (II)</vt:lpstr>
      <vt:lpstr>RowClone: Inter-Bank</vt:lpstr>
      <vt:lpstr>Generalized RowClone</vt:lpstr>
      <vt:lpstr>RowClone: Fast Row Initialization</vt:lpstr>
      <vt:lpstr>RowClone: Bulk Initialization</vt:lpstr>
      <vt:lpstr>RowClone: Latency &amp; Energy Benefits</vt:lpstr>
      <vt:lpstr>Copy and Initialization in Workloads</vt:lpstr>
      <vt:lpstr>RowClone: Application Performance</vt:lpstr>
      <vt:lpstr>End-to-End System Design</vt:lpstr>
      <vt:lpstr>Ambit In-Memory Accelerator for Bulk Bitwise Operations  Using Commodity DRAM Technology</vt:lpstr>
      <vt:lpstr>Executive Summary</vt:lpstr>
      <vt:lpstr>PowerPoint Presentation</vt:lpstr>
      <vt:lpstr>Today, DRAM is just a storage device!</vt:lpstr>
      <vt:lpstr>Our Approach</vt:lpstr>
      <vt:lpstr>Inside a DRAM Chip</vt:lpstr>
      <vt:lpstr>DRAM Cell Operation</vt:lpstr>
      <vt:lpstr>DRAM Cell Operation</vt:lpstr>
      <vt:lpstr>Triple-Row Activation: Majority Function</vt:lpstr>
      <vt:lpstr>Bitwise AND/OR Using Triple-Row Activation</vt:lpstr>
      <vt:lpstr>Bitwise AND/OR Using Triple-Row Activation</vt:lpstr>
      <vt:lpstr>Bulk Bitwise AND/OR in DRAM</vt:lpstr>
      <vt:lpstr>Bulk Bitwise AND/OR in DRAM</vt:lpstr>
      <vt:lpstr>Negation Using the Sense Amplifier</vt:lpstr>
      <vt:lpstr>Negation Using the Sense Amplifier</vt:lpstr>
      <vt:lpstr>Negation Using the Sense Amplifier</vt:lpstr>
      <vt:lpstr>Ambit vs. DDR3: Performance and Energy</vt:lpstr>
      <vt:lpstr>Integrating Ambit with the System</vt:lpstr>
      <vt:lpstr>Real-world Applications</vt:lpstr>
      <vt:lpstr>Bitmap Indices: Performance</vt:lpstr>
      <vt:lpstr>Speedup offered by Ambit for BitWeaving</vt:lpstr>
      <vt:lpstr>PowerPoint Presentation</vt:lpstr>
      <vt:lpstr>DRAM CHIP</vt:lpstr>
      <vt:lpstr>PowerPoint Presentation</vt:lpstr>
      <vt:lpstr>PowerPoint Presentation</vt:lpstr>
      <vt:lpstr>REAL SYSTEM</vt:lpstr>
      <vt:lpstr>PowerPoint Presentation</vt:lpstr>
      <vt:lpstr>PowerPoint Presentation</vt:lpstr>
      <vt:lpstr>PowerPoint Presentation</vt:lpstr>
      <vt:lpstr>PowerPoint Presentation</vt:lpstr>
      <vt:lpstr>ROOT CAUSE?</vt:lpstr>
      <vt:lpstr>AS DRAM SCALES …</vt:lpstr>
      <vt:lpstr>PowerPoint Presentation</vt:lpstr>
      <vt:lpstr>PowerPoint Presentation</vt:lpstr>
      <vt:lpstr>PowerPoint Presentation</vt:lpstr>
      <vt:lpstr>MOST MODULES AT RISK</vt:lpstr>
      <vt:lpstr>PowerPoint Presentation</vt:lpstr>
      <vt:lpstr>DISTURBING FACTS</vt:lpstr>
      <vt:lpstr>PowerPoint Presentation</vt:lpstr>
      <vt:lpstr>PowerPoint Presentation</vt:lpstr>
      <vt:lpstr>PowerPoint Presentation</vt:lpstr>
      <vt:lpstr>PowerPoint Presentation</vt:lpstr>
      <vt:lpstr>TWO NAIVE SOLUTIONS</vt:lpstr>
      <vt:lpstr>OUR SOLUTION: PARR</vt:lpstr>
      <vt:lpstr>PARR: CHANCE OF ERROR</vt:lpstr>
      <vt:lpstr>PowerPoint Presentation</vt:lpstr>
      <vt:lpstr>RELATED WORK</vt:lpstr>
      <vt:lpstr>Emerging Memory Technologies</vt:lpstr>
      <vt:lpstr>Limits of Charge Memory</vt:lpstr>
      <vt:lpstr>Charge vs. Resistive Memories</vt:lpstr>
      <vt:lpstr>Promising Resistive Memory Technologies</vt:lpstr>
      <vt:lpstr>What is Phase Change Memory?</vt:lpstr>
      <vt:lpstr>How Does PCM Work?</vt:lpstr>
      <vt:lpstr>Opportunity: PCM Advantages</vt:lpstr>
      <vt:lpstr>PCM Resistance → Value</vt:lpstr>
      <vt:lpstr>Multi-Level Cell PCM</vt:lpstr>
      <vt:lpstr>MLC-PCM Resistance → Value</vt:lpstr>
      <vt:lpstr>MLC-PCM Resistance → Value</vt:lpstr>
      <vt:lpstr>Phase Change Memory Properties</vt:lpstr>
      <vt:lpstr>Phase Change Memory Properties: Latency</vt:lpstr>
      <vt:lpstr>Phase Change Memory Properties</vt:lpstr>
      <vt:lpstr>Phase Change Memory: Pros and Cons</vt:lpstr>
      <vt:lpstr>PCM-based Main Memory (I)</vt:lpstr>
      <vt:lpstr>PCM-based Main Memory (II)</vt:lpstr>
      <vt:lpstr>An Initial Study: Replace DRAM with PCM</vt:lpstr>
      <vt:lpstr>Results: Naïve Replacement of DRAM with PCM</vt:lpstr>
      <vt:lpstr>Architecting PCM to Mitigate Shortcomings</vt:lpstr>
      <vt:lpstr>Results: Architected PCM as Main Memory </vt:lpstr>
      <vt:lpstr>PCM As Main Memory</vt:lpstr>
      <vt:lpstr>Review #5</vt:lpstr>
      <vt:lpstr>CSC 2224: Parallel Computer Architecture and Programming Advanced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2011-01-11T20:10:42Z</dcterms:created>
  <dcterms:modified xsi:type="dcterms:W3CDTF">2020-10-08T15:45:18Z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gpekh@LAPTOP-TADA56Q5</vt:lpwstr>
  </property>
  <property fmtid="{D5CDD505-2E9C-101B-9397-08002B2CF9AE}" pid="5" name="MSIP_Label_f42aa342-8706-4288-bd11-ebb85995028c_SetDate">
    <vt:lpwstr>2018-10-02T14:14:50.0560095Z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